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60" r:id="rId5"/>
    <p:sldId id="259" r:id="rId6"/>
    <p:sldId id="276" r:id="rId7"/>
    <p:sldId id="261" r:id="rId8"/>
    <p:sldId id="262" r:id="rId9"/>
    <p:sldId id="263" r:id="rId10"/>
    <p:sldId id="264" r:id="rId11"/>
    <p:sldId id="266" r:id="rId12"/>
    <p:sldId id="267" r:id="rId13"/>
    <p:sldId id="268" r:id="rId14"/>
    <p:sldId id="269" r:id="rId15"/>
    <p:sldId id="277" r:id="rId16"/>
    <p:sldId id="278" r:id="rId17"/>
    <p:sldId id="279" r:id="rId18"/>
    <p:sldId id="273" r:id="rId19"/>
    <p:sldId id="272" r:id="rId20"/>
    <p:sldId id="271" r:id="rId21"/>
    <p:sldId id="275" r:id="rId22"/>
  </p:sldIdLst>
  <p:sldSz cx="18288000" cy="10287000"/>
  <p:notesSz cx="6858000" cy="9144000"/>
  <p:embeddedFontLst>
    <p:embeddedFont>
      <p:font typeface="DM Sans Bold" panose="020B0604020202020204" charset="0"/>
      <p:regular r:id="rId24"/>
    </p:embeddedFont>
    <p:embeddedFont>
      <p:font typeface="Times New Roman Bold" panose="020208030705050203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45D106-6D09-451F-B5CA-C06C59D4CBB0}">
          <p14:sldIdLst>
            <p14:sldId id="256"/>
            <p14:sldId id="257"/>
            <p14:sldId id="258"/>
            <p14:sldId id="260"/>
          </p14:sldIdLst>
        </p14:section>
        <p14:section name="Untitled Section" id="{31FFB9C3-6089-4C77-8947-4D99C83B40C7}">
          <p14:sldIdLst>
            <p14:sldId id="259"/>
            <p14:sldId id="276"/>
            <p14:sldId id="261"/>
            <p14:sldId id="262"/>
            <p14:sldId id="263"/>
            <p14:sldId id="264"/>
            <p14:sldId id="266"/>
            <p14:sldId id="267"/>
            <p14:sldId id="268"/>
            <p14:sldId id="269"/>
            <p14:sldId id="277"/>
            <p14:sldId id="278"/>
            <p14:sldId id="279"/>
            <p14:sldId id="273"/>
            <p14:sldId id="272"/>
            <p14:sldId id="271"/>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30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1773D-6A60-43A6-86D7-65FD89DCFA4B}" type="datetimeFigureOut">
              <a:rPr lang="en-IN" smtClean="0"/>
              <a:t>12-04-2025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9DA8E-AF17-4EB0-B109-70F6EF6CDAA9}" type="slidenum">
              <a:rPr lang="en-IN" smtClean="0"/>
              <a:t>‹#›</a:t>
            </a:fld>
            <a:endParaRPr lang="en-IN"/>
          </a:p>
        </p:txBody>
      </p:sp>
    </p:spTree>
    <p:extLst>
      <p:ext uri="{BB962C8B-B14F-4D97-AF65-F5344CB8AC3E}">
        <p14:creationId xmlns:p14="http://schemas.microsoft.com/office/powerpoint/2010/main" val="393398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49DA8E-AF17-4EB0-B109-70F6EF6CDAA9}" type="slidenum">
              <a:rPr lang="en-IN" smtClean="0"/>
              <a:t>4</a:t>
            </a:fld>
            <a:endParaRPr lang="en-IN"/>
          </a:p>
        </p:txBody>
      </p:sp>
    </p:spTree>
    <p:extLst>
      <p:ext uri="{BB962C8B-B14F-4D97-AF65-F5344CB8AC3E}">
        <p14:creationId xmlns:p14="http://schemas.microsoft.com/office/powerpoint/2010/main" val="302369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21.svg"/><Relationship Id="rId19" Type="http://schemas.openxmlformats.org/officeDocument/2006/relationships/image" Target="../media/image45.png"/><Relationship Id="rId4" Type="http://schemas.openxmlformats.org/officeDocument/2006/relationships/image" Target="../media/image3.svg"/><Relationship Id="rId9" Type="http://schemas.openxmlformats.org/officeDocument/2006/relationships/image" Target="../media/image20.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21.svg"/><Relationship Id="rId19" Type="http://schemas.openxmlformats.org/officeDocument/2006/relationships/image" Target="../media/image47.png"/><Relationship Id="rId4" Type="http://schemas.openxmlformats.org/officeDocument/2006/relationships/image" Target="../media/image3.svg"/><Relationship Id="rId9" Type="http://schemas.openxmlformats.org/officeDocument/2006/relationships/image" Target="../media/image20.png"/><Relationship Id="rId1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21.svg"/><Relationship Id="rId19" Type="http://schemas.openxmlformats.org/officeDocument/2006/relationships/image" Target="../media/image49.png"/><Relationship Id="rId4" Type="http://schemas.openxmlformats.org/officeDocument/2006/relationships/image" Target="../media/image3.svg"/><Relationship Id="rId9" Type="http://schemas.openxmlformats.org/officeDocument/2006/relationships/image" Target="../media/image20.png"/><Relationship Id="rId1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 Id="rId30"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8.png"/><Relationship Id="rId12"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19.svg"/><Relationship Id="rId9" Type="http://schemas.openxmlformats.org/officeDocument/2006/relationships/image" Target="../media/image20.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5.sv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36.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2.png"/><Relationship Id="rId34" Type="http://schemas.openxmlformats.org/officeDocument/2006/relationships/image" Target="../media/image42.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5.png"/><Relationship Id="rId25" Type="http://schemas.openxmlformats.org/officeDocument/2006/relationships/image" Target="../media/image24.png"/><Relationship Id="rId33"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27.svg"/><Relationship Id="rId20" Type="http://schemas.openxmlformats.org/officeDocument/2006/relationships/image" Target="../media/image23.sv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9.svg"/><Relationship Id="rId32" Type="http://schemas.openxmlformats.org/officeDocument/2006/relationships/image" Target="../media/image40.svg"/><Relationship Id="rId5" Type="http://schemas.openxmlformats.org/officeDocument/2006/relationships/image" Target="../media/image4.png"/><Relationship Id="rId15" Type="http://schemas.openxmlformats.org/officeDocument/2006/relationships/image" Target="../media/image26.png"/><Relationship Id="rId23" Type="http://schemas.openxmlformats.org/officeDocument/2006/relationships/image" Target="../media/image28.png"/><Relationship Id="rId28" Type="http://schemas.openxmlformats.org/officeDocument/2006/relationships/image" Target="../media/image31.svg"/><Relationship Id="rId10" Type="http://schemas.openxmlformats.org/officeDocument/2006/relationships/image" Target="../media/image9.svg"/><Relationship Id="rId19" Type="http://schemas.openxmlformats.org/officeDocument/2006/relationships/image" Target="../media/image22.png"/><Relationship Id="rId31"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 Id="rId22" Type="http://schemas.openxmlformats.org/officeDocument/2006/relationships/image" Target="../media/image13.svg"/><Relationship Id="rId27" Type="http://schemas.openxmlformats.org/officeDocument/2006/relationships/image" Target="../media/image30.png"/><Relationship Id="rId30" Type="http://schemas.openxmlformats.org/officeDocument/2006/relationships/image" Target="../media/image38.svg"/><Relationship Id="rId8"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8.png"/><Relationship Id="rId3" Type="http://schemas.openxmlformats.org/officeDocument/2006/relationships/image" Target="../media/image43.png"/><Relationship Id="rId7" Type="http://schemas.openxmlformats.org/officeDocument/2006/relationships/image" Target="../media/image8.png"/><Relationship Id="rId12" Type="http://schemas.openxmlformats.org/officeDocument/2006/relationships/image" Target="../media/image23.svg"/><Relationship Id="rId2" Type="http://schemas.openxmlformats.org/officeDocument/2006/relationships/image" Target="../media/image1.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30.png"/><Relationship Id="rId10" Type="http://schemas.openxmlformats.org/officeDocument/2006/relationships/image" Target="../media/image21.svg"/><Relationship Id="rId4" Type="http://schemas.openxmlformats.org/officeDocument/2006/relationships/image" Target="../media/image44.svg"/><Relationship Id="rId9" Type="http://schemas.openxmlformats.org/officeDocument/2006/relationships/image" Target="../media/image20.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21.svg"/><Relationship Id="rId4" Type="http://schemas.openxmlformats.org/officeDocument/2006/relationships/image" Target="../media/image3.svg"/><Relationship Id="rId9" Type="http://schemas.openxmlformats.org/officeDocument/2006/relationships/image" Target="../media/image20.png"/><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280285" y="-4667250"/>
            <a:ext cx="11620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585394" y="8831198"/>
            <a:ext cx="4232125" cy="3327508"/>
          </a:xfrm>
          <a:custGeom>
            <a:avLst/>
            <a:gdLst/>
            <a:ahLst/>
            <a:cxnLst/>
            <a:rect l="l" t="t" r="r" b="b"/>
            <a:pathLst>
              <a:path w="4232125" h="3327508">
                <a:moveTo>
                  <a:pt x="0" y="0"/>
                </a:moveTo>
                <a:lnTo>
                  <a:pt x="4232125" y="0"/>
                </a:lnTo>
                <a:lnTo>
                  <a:pt x="4232125" y="3327508"/>
                </a:lnTo>
                <a:lnTo>
                  <a:pt x="0" y="332750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3" name="TextBox 13"/>
          <p:cNvSpPr txBox="1"/>
          <p:nvPr/>
        </p:nvSpPr>
        <p:spPr>
          <a:xfrm>
            <a:off x="3561017" y="4358304"/>
            <a:ext cx="11165955" cy="1948419"/>
          </a:xfrm>
          <a:prstGeom prst="rect">
            <a:avLst/>
          </a:prstGeom>
        </p:spPr>
        <p:txBody>
          <a:bodyPr wrap="square" lIns="0" tIns="0" rIns="0" bIns="0" rtlCol="0" anchor="t">
            <a:spAutoFit/>
          </a:bodyPr>
          <a:lstStyle/>
          <a:p>
            <a:pPr algn="ctr">
              <a:lnSpc>
                <a:spcPts val="8174"/>
              </a:lnSpc>
            </a:pPr>
            <a:r>
              <a:rPr lang="en-US" sz="3600" dirty="0">
                <a:solidFill>
                  <a:srgbClr val="000000"/>
                </a:solidFill>
                <a:latin typeface="Times New Roman Bold"/>
                <a:ea typeface="Times New Roman Bold"/>
                <a:cs typeface="Times New Roman Bold"/>
                <a:sym typeface="Times New Roman Bold"/>
              </a:rPr>
              <a:t>TWO WAY COMMUNICATION SYSTEM FOR DEAF PEOPLE</a:t>
            </a:r>
          </a:p>
        </p:txBody>
      </p:sp>
      <p:sp>
        <p:nvSpPr>
          <p:cNvPr id="16" name="TextBox 16"/>
          <p:cNvSpPr txBox="1"/>
          <p:nvPr/>
        </p:nvSpPr>
        <p:spPr>
          <a:xfrm>
            <a:off x="12959581" y="6469617"/>
            <a:ext cx="3851578" cy="2109937"/>
          </a:xfrm>
          <a:prstGeom prst="rect">
            <a:avLst/>
          </a:prstGeom>
        </p:spPr>
        <p:txBody>
          <a:bodyPr wrap="square" lIns="0" tIns="0" rIns="0" bIns="0" rtlCol="0" anchor="t">
            <a:spAutoFit/>
          </a:bodyPr>
          <a:lstStyle/>
          <a:p>
            <a:pPr algn="l">
              <a:lnSpc>
                <a:spcPts val="4200"/>
              </a:lnSpc>
            </a:pPr>
            <a:r>
              <a:rPr lang="en-US" sz="3000" dirty="0">
                <a:solidFill>
                  <a:srgbClr val="000000"/>
                </a:solidFill>
                <a:latin typeface="Times New Roman Bold"/>
                <a:ea typeface="Times New Roman Bold"/>
                <a:cs typeface="Times New Roman Bold"/>
                <a:sym typeface="Times New Roman Bold"/>
              </a:rPr>
              <a:t>Under the guidance of:</a:t>
            </a:r>
          </a:p>
          <a:p>
            <a:pPr algn="l">
              <a:lnSpc>
                <a:spcPts val="4200"/>
              </a:lnSpc>
            </a:pPr>
            <a:r>
              <a:rPr lang="en-US" sz="3000" dirty="0">
                <a:solidFill>
                  <a:srgbClr val="000000"/>
                </a:solidFill>
                <a:latin typeface="Times New Roman Bold"/>
                <a:ea typeface="Times New Roman Bold"/>
                <a:cs typeface="Times New Roman Bold"/>
                <a:sym typeface="Times New Roman Bold"/>
              </a:rPr>
              <a:t>Dr Nandini M S</a:t>
            </a:r>
          </a:p>
          <a:p>
            <a:pPr algn="l">
              <a:lnSpc>
                <a:spcPts val="4200"/>
              </a:lnSpc>
              <a:spcBef>
                <a:spcPct val="0"/>
              </a:spcBef>
            </a:pPr>
            <a:r>
              <a:rPr lang="en-US" sz="3000" dirty="0">
                <a:solidFill>
                  <a:srgbClr val="000000"/>
                </a:solidFill>
                <a:latin typeface="Times New Roman Bold"/>
                <a:ea typeface="Times New Roman Bold"/>
                <a:cs typeface="Times New Roman Bold"/>
                <a:sym typeface="Times New Roman Bold"/>
              </a:rPr>
              <a:t>Head of Dept.</a:t>
            </a:r>
          </a:p>
          <a:p>
            <a:pPr algn="l">
              <a:lnSpc>
                <a:spcPts val="4200"/>
              </a:lnSpc>
              <a:spcBef>
                <a:spcPct val="0"/>
              </a:spcBef>
            </a:pPr>
            <a:r>
              <a:rPr lang="en-US" sz="3000" dirty="0">
                <a:solidFill>
                  <a:srgbClr val="000000"/>
                </a:solidFill>
                <a:latin typeface="Times New Roman Bold"/>
                <a:ea typeface="Times New Roman Bold"/>
                <a:cs typeface="Times New Roman Bold"/>
                <a:sym typeface="Times New Roman Bold"/>
              </a:rPr>
              <a:t>Information Science</a:t>
            </a:r>
          </a:p>
        </p:txBody>
      </p:sp>
      <p:pic>
        <p:nvPicPr>
          <p:cNvPr id="17" name="Picture 2" descr="Check your new VTU results 2024 | TechCabal">
            <a:extLst>
              <a:ext uri="{FF2B5EF4-FFF2-40B4-BE49-F238E27FC236}">
                <a16:creationId xmlns:a16="http://schemas.microsoft.com/office/drawing/2014/main" id="{E3442404-FC13-7272-8119-1AB8A9CD10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35233" y="-1286970"/>
            <a:ext cx="4510601" cy="15892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2762B4A-A89C-CEED-2120-493870B3430E}"/>
              </a:ext>
            </a:extLst>
          </p:cNvPr>
          <p:cNvPicPr>
            <a:picLocks noChangeAspect="1"/>
          </p:cNvPicPr>
          <p:nvPr/>
        </p:nvPicPr>
        <p:blipFill>
          <a:blip r:embed="rId16"/>
          <a:stretch>
            <a:fillRect/>
          </a:stretch>
        </p:blipFill>
        <p:spPr>
          <a:xfrm>
            <a:off x="4677808" y="291591"/>
            <a:ext cx="8932377" cy="1415855"/>
          </a:xfrm>
          <a:prstGeom prst="rect">
            <a:avLst/>
          </a:prstGeom>
        </p:spPr>
      </p:pic>
      <p:pic>
        <p:nvPicPr>
          <p:cNvPr id="21" name="Picture 20">
            <a:extLst>
              <a:ext uri="{FF2B5EF4-FFF2-40B4-BE49-F238E27FC236}">
                <a16:creationId xmlns:a16="http://schemas.microsoft.com/office/drawing/2014/main" id="{A5EB79FA-F74E-0482-E78E-B164C8A74BEC}"/>
              </a:ext>
            </a:extLst>
          </p:cNvPr>
          <p:cNvPicPr>
            <a:picLocks noChangeAspect="1"/>
          </p:cNvPicPr>
          <p:nvPr/>
        </p:nvPicPr>
        <p:blipFill>
          <a:blip r:embed="rId17"/>
          <a:stretch>
            <a:fillRect/>
          </a:stretch>
        </p:blipFill>
        <p:spPr>
          <a:xfrm>
            <a:off x="8440477" y="1762739"/>
            <a:ext cx="1407033" cy="1572055"/>
          </a:xfrm>
          <a:prstGeom prst="rect">
            <a:avLst/>
          </a:prstGeom>
        </p:spPr>
      </p:pic>
      <p:pic>
        <p:nvPicPr>
          <p:cNvPr id="23" name="Picture 22">
            <a:extLst>
              <a:ext uri="{FF2B5EF4-FFF2-40B4-BE49-F238E27FC236}">
                <a16:creationId xmlns:a16="http://schemas.microsoft.com/office/drawing/2014/main" id="{C816976D-7719-73ED-7335-F00795879AD0}"/>
              </a:ext>
            </a:extLst>
          </p:cNvPr>
          <p:cNvPicPr>
            <a:picLocks noChangeAspect="1"/>
          </p:cNvPicPr>
          <p:nvPr/>
        </p:nvPicPr>
        <p:blipFill>
          <a:blip r:embed="rId18"/>
          <a:stretch>
            <a:fillRect/>
          </a:stretch>
        </p:blipFill>
        <p:spPr>
          <a:xfrm>
            <a:off x="6773757" y="3516983"/>
            <a:ext cx="4718379" cy="841321"/>
          </a:xfrm>
          <a:prstGeom prst="rect">
            <a:avLst/>
          </a:prstGeom>
        </p:spPr>
      </p:pic>
      <p:sp>
        <p:nvSpPr>
          <p:cNvPr id="8" name="Rectangle 7">
            <a:extLst>
              <a:ext uri="{FF2B5EF4-FFF2-40B4-BE49-F238E27FC236}">
                <a16:creationId xmlns:a16="http://schemas.microsoft.com/office/drawing/2014/main" id="{16367AE5-763D-1593-83F1-F0EFDFD3F1FC}"/>
              </a:ext>
            </a:extLst>
          </p:cNvPr>
          <p:cNvSpPr/>
          <p:nvPr/>
        </p:nvSpPr>
        <p:spPr>
          <a:xfrm>
            <a:off x="1433818" y="7196060"/>
            <a:ext cx="4128782" cy="1761521"/>
          </a:xfrm>
          <a:prstGeom prst="rect">
            <a:avLst/>
          </a:prstGeom>
          <a:noFill/>
          <a:ln w="9525">
            <a:noFill/>
          </a:ln>
        </p:spPr>
        <p:txBody>
          <a:bodyPr lIns="108000" tIns="56160" rIns="108000" bIns="56160"/>
          <a:lstStyle>
            <a:defPPr>
              <a:defRPr lang="en-GB"/>
            </a:defPPr>
            <a:lvl1pPr marL="0" lvl="0" indent="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1pPr>
            <a:lvl2pPr marL="742950" lvl="1" indent="-28575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2pPr>
            <a:lvl3pPr marL="1143000" lvl="2"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3pPr>
            <a:lvl4pPr marL="1600200" lvl="3"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4pPr>
            <a:lvl5pPr marL="2057400" lvl="4"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5pPr>
            <a:lvl6pPr marL="2286000" lvl="5"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6pPr>
            <a:lvl7pPr marL="2743200" lvl="6"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7pPr>
            <a:lvl8pPr marL="3200400" lvl="7"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8pPr>
            <a:lvl9pPr marL="3657600" lvl="8" indent="-228600" algn="l" defTabSz="44958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defRPr sz="1800" b="0" i="0" u="none" kern="1200" baseline="0">
                <a:solidFill>
                  <a:schemeClr val="bg1"/>
                </a:solidFill>
                <a:latin typeface="Arial" panose="020B0604020202020204" pitchFamily="34" charset="0"/>
                <a:ea typeface="+mn-ea"/>
                <a:cs typeface="+mn-cs"/>
              </a:defRPr>
            </a:lvl9pPr>
          </a:lstStyle>
          <a:p>
            <a:pPr algn="ctr" defTabSz="539496" eaLnBrk="1" hangingPunct="1">
              <a:lnSpc>
                <a:spcPct val="80000"/>
              </a:lnSpc>
              <a:spcBef>
                <a:spcPts val="540"/>
              </a:spcBef>
              <a:buClrTx/>
              <a:buFontTx/>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r>
              <a:rPr lang="en-US" altLang="x-none" sz="3200" b="1" u="sng" dirty="0">
                <a:solidFill>
                  <a:schemeClr val="tx1"/>
                </a:solidFill>
                <a:latin typeface="Times New Roman" panose="02020603050405020304" pitchFamily="18" charset="0"/>
                <a:cs typeface="Times New Roman" panose="02020603050405020304" pitchFamily="18" charset="0"/>
              </a:rPr>
              <a:t>Name of the Student:</a:t>
            </a:r>
          </a:p>
          <a:p>
            <a:pPr algn="ctr" defTabSz="539496" eaLnBrk="1" hangingPunct="1">
              <a:lnSpc>
                <a:spcPct val="80000"/>
              </a:lnSpc>
              <a:spcBef>
                <a:spcPts val="540"/>
              </a:spcBef>
              <a:buClrTx/>
              <a:buFontTx/>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r>
              <a:rPr lang="en-IN" altLang="x-none" sz="3200" b="1" dirty="0">
                <a:solidFill>
                  <a:schemeClr val="tx1"/>
                </a:solidFill>
                <a:latin typeface="Times New Roman" panose="02020603050405020304" pitchFamily="18" charset="0"/>
                <a:cs typeface="Times New Roman" panose="02020603050405020304" pitchFamily="18" charset="0"/>
              </a:rPr>
              <a:t>Kushal babu N</a:t>
            </a:r>
          </a:p>
          <a:p>
            <a:pPr algn="ctr" defTabSz="539496" eaLnBrk="1" hangingPunct="1">
              <a:lnSpc>
                <a:spcPct val="80000"/>
              </a:lnSpc>
              <a:spcBef>
                <a:spcPts val="540"/>
              </a:spcBef>
              <a:buClrTx/>
              <a:buFontTx/>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r>
              <a:rPr lang="en-IN" sz="3200" b="1" dirty="0">
                <a:solidFill>
                  <a:schemeClr val="tx1"/>
                </a:solidFill>
                <a:effectLst/>
                <a:latin typeface="Times New Roman" panose="02020603050405020304" pitchFamily="18" charset="0"/>
                <a:cs typeface="Times New Roman" panose="02020603050405020304" pitchFamily="18" charset="0"/>
              </a:rPr>
              <a:t>IS</a:t>
            </a:r>
            <a:r>
              <a:rPr lang="en-IN" sz="3200" b="1" dirty="0">
                <a:solidFill>
                  <a:schemeClr val="tx1"/>
                </a:solidFill>
                <a:latin typeface="Times New Roman" panose="02020603050405020304" pitchFamily="18" charset="0"/>
                <a:cs typeface="Times New Roman" panose="02020603050405020304" pitchFamily="18" charset="0"/>
              </a:rPr>
              <a:t>E 8</a:t>
            </a:r>
            <a:r>
              <a:rPr lang="en-IN" sz="3200" b="1" baseline="30000" dirty="0">
                <a:solidFill>
                  <a:schemeClr val="tx1"/>
                </a:solidFill>
                <a:latin typeface="Times New Roman" panose="02020603050405020304" pitchFamily="18" charset="0"/>
                <a:cs typeface="Times New Roman" panose="02020603050405020304" pitchFamily="18" charset="0"/>
              </a:rPr>
              <a:t>th</a:t>
            </a:r>
            <a:r>
              <a:rPr lang="en-IN" sz="3200" b="1" dirty="0">
                <a:solidFill>
                  <a:schemeClr val="tx1"/>
                </a:solidFill>
                <a:latin typeface="Times New Roman" panose="02020603050405020304" pitchFamily="18" charset="0"/>
                <a:cs typeface="Times New Roman" panose="02020603050405020304" pitchFamily="18" charset="0"/>
              </a:rPr>
              <a:t> </a:t>
            </a:r>
            <a:r>
              <a:rPr lang="en-IN" sz="3200" b="1" dirty="0" err="1">
                <a:solidFill>
                  <a:schemeClr val="tx1"/>
                </a:solidFill>
                <a:latin typeface="Times New Roman" panose="02020603050405020304" pitchFamily="18" charset="0"/>
                <a:cs typeface="Times New Roman" panose="02020603050405020304" pitchFamily="18" charset="0"/>
              </a:rPr>
              <a:t>sem</a:t>
            </a:r>
            <a:endParaRPr lang="en-IN" sz="4000" dirty="0">
              <a:effectLst/>
            </a:endParaRPr>
          </a:p>
          <a:p>
            <a:pPr algn="ctr" defTabSz="539496" eaLnBrk="1" hangingPunct="1">
              <a:lnSpc>
                <a:spcPct val="80000"/>
              </a:lnSpc>
              <a:spcBef>
                <a:spcPts val="540"/>
              </a:spcBef>
              <a:buClrTx/>
              <a:buFontTx/>
              <a:tabLst>
                <a:tab pos="0" algn="l"/>
                <a:tab pos="548640" algn="l"/>
                <a:tab pos="1097280" algn="l"/>
                <a:tab pos="1645920" algn="l"/>
                <a:tab pos="2194560" algn="l"/>
                <a:tab pos="2743200" algn="l"/>
                <a:tab pos="3291840" algn="l"/>
                <a:tab pos="3840480" algn="l"/>
                <a:tab pos="4389120" algn="l"/>
                <a:tab pos="4937760" algn="l"/>
                <a:tab pos="5486400" algn="l"/>
                <a:tab pos="6035040" algn="l"/>
                <a:tab pos="6583680" algn="l"/>
                <a:tab pos="7132320" algn="l"/>
                <a:tab pos="7680960" algn="l"/>
                <a:tab pos="8229600" algn="l"/>
                <a:tab pos="8778240" algn="l"/>
                <a:tab pos="9326880" algn="l"/>
                <a:tab pos="9875520" algn="l"/>
                <a:tab pos="10424160" algn="l"/>
                <a:tab pos="10972800" algn="l"/>
              </a:tabLst>
            </a:pPr>
            <a:endParaRPr lang="en-US" altLang="x-none"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975616" y="2694387"/>
            <a:ext cx="6800251" cy="6302377"/>
          </a:xfrm>
          <a:custGeom>
            <a:avLst/>
            <a:gdLst/>
            <a:ahLst/>
            <a:cxnLst/>
            <a:rect l="l" t="t" r="r" b="b"/>
            <a:pathLst>
              <a:path w="6800251" h="6302377">
                <a:moveTo>
                  <a:pt x="0" y="0"/>
                </a:moveTo>
                <a:lnTo>
                  <a:pt x="6800251" y="0"/>
                </a:lnTo>
                <a:lnTo>
                  <a:pt x="6800251" y="6302376"/>
                </a:lnTo>
                <a:lnTo>
                  <a:pt x="0" y="6302376"/>
                </a:lnTo>
                <a:lnTo>
                  <a:pt x="0" y="0"/>
                </a:lnTo>
                <a:close/>
              </a:path>
            </a:pathLst>
          </a:custGeom>
          <a:blipFill>
            <a:blip r:embed="rId19"/>
            <a:stretch>
              <a:fillRect t="-3408" r="-109250" b="-3408"/>
            </a:stretch>
          </a:blipFill>
        </p:spPr>
      </p:sp>
      <p:sp>
        <p:nvSpPr>
          <p:cNvPr id="12" name="Freeform 12"/>
          <p:cNvSpPr/>
          <p:nvPr/>
        </p:nvSpPr>
        <p:spPr>
          <a:xfrm>
            <a:off x="9900079" y="2694387"/>
            <a:ext cx="5929166" cy="6302377"/>
          </a:xfrm>
          <a:custGeom>
            <a:avLst/>
            <a:gdLst/>
            <a:ahLst/>
            <a:cxnLst/>
            <a:rect l="l" t="t" r="r" b="b"/>
            <a:pathLst>
              <a:path w="5929166" h="6302377">
                <a:moveTo>
                  <a:pt x="0" y="0"/>
                </a:moveTo>
                <a:lnTo>
                  <a:pt x="5929166" y="0"/>
                </a:lnTo>
                <a:lnTo>
                  <a:pt x="5929166" y="6302376"/>
                </a:lnTo>
                <a:lnTo>
                  <a:pt x="0" y="6302376"/>
                </a:lnTo>
                <a:lnTo>
                  <a:pt x="0" y="0"/>
                </a:lnTo>
                <a:close/>
              </a:path>
            </a:pathLst>
          </a:custGeom>
          <a:blipFill>
            <a:blip r:embed="rId20"/>
            <a:stretch>
              <a:fillRect t="-924" b="-924"/>
            </a:stretch>
          </a:blipFill>
        </p:spPr>
      </p:sp>
      <p:sp>
        <p:nvSpPr>
          <p:cNvPr id="13" name="TextBox 13"/>
          <p:cNvSpPr txBox="1"/>
          <p:nvPr/>
        </p:nvSpPr>
        <p:spPr>
          <a:xfrm>
            <a:off x="843096" y="979887"/>
            <a:ext cx="5047588" cy="1714500"/>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Times New Roman Bold"/>
                <a:ea typeface="Times New Roman Bold"/>
                <a:cs typeface="Times New Roman Bold"/>
                <a:sym typeface="Times New Roman Bold"/>
              </a:rPr>
              <a:t>Data sets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3366891" y="2931983"/>
            <a:ext cx="12188258" cy="6326317"/>
          </a:xfrm>
          <a:custGeom>
            <a:avLst/>
            <a:gdLst/>
            <a:ahLst/>
            <a:cxnLst/>
            <a:rect l="l" t="t" r="r" b="b"/>
            <a:pathLst>
              <a:path w="12188258" h="6326317">
                <a:moveTo>
                  <a:pt x="0" y="0"/>
                </a:moveTo>
                <a:lnTo>
                  <a:pt x="12188257" y="0"/>
                </a:lnTo>
                <a:lnTo>
                  <a:pt x="12188257" y="6326317"/>
                </a:lnTo>
                <a:lnTo>
                  <a:pt x="0" y="6326317"/>
                </a:lnTo>
                <a:lnTo>
                  <a:pt x="0" y="0"/>
                </a:lnTo>
                <a:close/>
              </a:path>
            </a:pathLst>
          </a:custGeom>
          <a:blipFill>
            <a:blip r:embed="rId19"/>
            <a:stretch>
              <a:fillRect l="-394" t="-359" r="-437"/>
            </a:stretch>
          </a:blipFill>
        </p:spPr>
      </p:sp>
      <p:sp>
        <p:nvSpPr>
          <p:cNvPr id="12" name="TextBox 12"/>
          <p:cNvSpPr txBox="1"/>
          <p:nvPr/>
        </p:nvSpPr>
        <p:spPr>
          <a:xfrm>
            <a:off x="1283165" y="979887"/>
            <a:ext cx="4167452" cy="1714500"/>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Times New Roman Bold"/>
                <a:ea typeface="Times New Roman Bold"/>
                <a:cs typeface="Times New Roman Bold"/>
                <a:sym typeface="Times New Roman Bold"/>
              </a:rPr>
              <a:t>Phase I: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280812" y="1558157"/>
            <a:ext cx="14415687" cy="7256758"/>
          </a:xfrm>
          <a:custGeom>
            <a:avLst/>
            <a:gdLst/>
            <a:ahLst/>
            <a:cxnLst/>
            <a:rect l="l" t="t" r="r" b="b"/>
            <a:pathLst>
              <a:path w="14415687" h="7256758">
                <a:moveTo>
                  <a:pt x="0" y="0"/>
                </a:moveTo>
                <a:lnTo>
                  <a:pt x="14415687" y="0"/>
                </a:lnTo>
                <a:lnTo>
                  <a:pt x="14415687" y="7256758"/>
                </a:lnTo>
                <a:lnTo>
                  <a:pt x="0" y="7256758"/>
                </a:lnTo>
                <a:lnTo>
                  <a:pt x="0" y="0"/>
                </a:lnTo>
                <a:close/>
              </a:path>
            </a:pathLst>
          </a:custGeom>
          <a:blipFill>
            <a:blip r:embed="rId29"/>
            <a:stretch>
              <a:fillRect l="-898" r="-213"/>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2932282" y="2491798"/>
            <a:ext cx="12330673" cy="6401500"/>
          </a:xfrm>
          <a:custGeom>
            <a:avLst/>
            <a:gdLst/>
            <a:ahLst/>
            <a:cxnLst/>
            <a:rect l="l" t="t" r="r" b="b"/>
            <a:pathLst>
              <a:path w="12330673" h="6401500">
                <a:moveTo>
                  <a:pt x="0" y="0"/>
                </a:moveTo>
                <a:lnTo>
                  <a:pt x="12330673" y="0"/>
                </a:lnTo>
                <a:lnTo>
                  <a:pt x="12330673" y="6401500"/>
                </a:lnTo>
                <a:lnTo>
                  <a:pt x="0" y="6401500"/>
                </a:lnTo>
                <a:lnTo>
                  <a:pt x="0" y="0"/>
                </a:lnTo>
                <a:close/>
              </a:path>
            </a:pathLst>
          </a:custGeom>
          <a:blipFill>
            <a:blip r:embed="rId19"/>
            <a:stretch>
              <a:fillRect t="-1444" b="-1147"/>
            </a:stretch>
          </a:blipFill>
        </p:spPr>
      </p:sp>
      <p:sp>
        <p:nvSpPr>
          <p:cNvPr id="12" name="TextBox 12"/>
          <p:cNvSpPr txBox="1"/>
          <p:nvPr/>
        </p:nvSpPr>
        <p:spPr>
          <a:xfrm>
            <a:off x="1063164" y="979887"/>
            <a:ext cx="4607454" cy="1714500"/>
          </a:xfrm>
          <a:prstGeom prst="rect">
            <a:avLst/>
          </a:prstGeom>
        </p:spPr>
        <p:txBody>
          <a:bodyPr lIns="0" tIns="0" rIns="0" bIns="0" rtlCol="0" anchor="t">
            <a:spAutoFit/>
          </a:bodyPr>
          <a:lstStyle/>
          <a:p>
            <a:pPr algn="ctr">
              <a:lnSpc>
                <a:spcPts val="12599"/>
              </a:lnSpc>
              <a:spcBef>
                <a:spcPct val="0"/>
              </a:spcBef>
            </a:pPr>
            <a:r>
              <a:rPr lang="en-US" sz="9000">
                <a:solidFill>
                  <a:srgbClr val="000000"/>
                </a:solidFill>
                <a:latin typeface="Times New Roman Bold"/>
                <a:ea typeface="Times New Roman Bold"/>
                <a:cs typeface="Times New Roman Bold"/>
                <a:sym typeface="Times New Roman Bold"/>
              </a:rPr>
              <a:t>Phase II: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TextBox 17"/>
          <p:cNvSpPr txBox="1"/>
          <p:nvPr/>
        </p:nvSpPr>
        <p:spPr>
          <a:xfrm>
            <a:off x="2256428" y="1071800"/>
            <a:ext cx="3774281" cy="1714500"/>
          </a:xfrm>
          <a:prstGeom prst="rect">
            <a:avLst/>
          </a:prstGeom>
        </p:spPr>
        <p:txBody>
          <a:bodyPr lIns="0" tIns="0" rIns="0" bIns="0" rtlCol="0" anchor="t">
            <a:spAutoFit/>
          </a:bodyPr>
          <a:lstStyle/>
          <a:p>
            <a:pPr algn="ctr">
              <a:lnSpc>
                <a:spcPts val="12599"/>
              </a:lnSpc>
              <a:spcBef>
                <a:spcPct val="0"/>
              </a:spcBef>
            </a:pPr>
            <a:r>
              <a:rPr lang="en-US" sz="9000">
                <a:solidFill>
                  <a:srgbClr val="20201F"/>
                </a:solidFill>
                <a:latin typeface="Times New Roman Bold"/>
                <a:ea typeface="Times New Roman Bold"/>
                <a:cs typeface="Times New Roman Bold"/>
                <a:sym typeface="Times New Roman Bold"/>
              </a:rPr>
              <a:t>Results:</a:t>
            </a:r>
          </a:p>
        </p:txBody>
      </p:sp>
      <p:sp>
        <p:nvSpPr>
          <p:cNvPr id="18" name="Freeform 18"/>
          <p:cNvSpPr/>
          <p:nvPr/>
        </p:nvSpPr>
        <p:spPr>
          <a:xfrm>
            <a:off x="5696875" y="-115692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2" name="Picture 21">
            <a:extLst>
              <a:ext uri="{FF2B5EF4-FFF2-40B4-BE49-F238E27FC236}">
                <a16:creationId xmlns:a16="http://schemas.microsoft.com/office/drawing/2014/main" id="{1F5F4FBA-7515-C8FF-E734-1248FA3E237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44705" y="2449718"/>
            <a:ext cx="12747175" cy="64669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C6236-E4C3-D5C5-7A9D-FE7398FA18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1FC184-CB87-DA56-2F33-E6541699624F}"/>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a:extLst>
              <a:ext uri="{FF2B5EF4-FFF2-40B4-BE49-F238E27FC236}">
                <a16:creationId xmlns:a16="http://schemas.microsoft.com/office/drawing/2014/main" id="{01266A9C-11A5-2D71-4420-40FBE42D0BFF}"/>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F0C531AE-89F7-F8AD-88B1-488699220DC1}"/>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96ED2ACD-090A-C292-D77D-6EF33EDA1A45}"/>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a:extLst>
              <a:ext uri="{FF2B5EF4-FFF2-40B4-BE49-F238E27FC236}">
                <a16:creationId xmlns:a16="http://schemas.microsoft.com/office/drawing/2014/main" id="{32378AC1-CB1E-A262-9A83-C6DFB09F4FBE}"/>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a:extLst>
              <a:ext uri="{FF2B5EF4-FFF2-40B4-BE49-F238E27FC236}">
                <a16:creationId xmlns:a16="http://schemas.microsoft.com/office/drawing/2014/main" id="{F692128D-DA52-C187-D186-AB80B48E25C0}"/>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a:extLst>
              <a:ext uri="{FF2B5EF4-FFF2-40B4-BE49-F238E27FC236}">
                <a16:creationId xmlns:a16="http://schemas.microsoft.com/office/drawing/2014/main" id="{2114AC58-4EFB-7958-5858-A3D7408E2F4E}"/>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a:extLst>
              <a:ext uri="{FF2B5EF4-FFF2-40B4-BE49-F238E27FC236}">
                <a16:creationId xmlns:a16="http://schemas.microsoft.com/office/drawing/2014/main" id="{16189AC5-260E-E3F1-B573-88903C123BFF}"/>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a:extLst>
              <a:ext uri="{FF2B5EF4-FFF2-40B4-BE49-F238E27FC236}">
                <a16:creationId xmlns:a16="http://schemas.microsoft.com/office/drawing/2014/main" id="{20483754-A16B-10CB-EEFC-4261A23AB74B}"/>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a:extLst>
              <a:ext uri="{FF2B5EF4-FFF2-40B4-BE49-F238E27FC236}">
                <a16:creationId xmlns:a16="http://schemas.microsoft.com/office/drawing/2014/main" id="{3AF6324D-6904-0086-D564-DC54CC03F3C5}"/>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a:extLst>
              <a:ext uri="{FF2B5EF4-FFF2-40B4-BE49-F238E27FC236}">
                <a16:creationId xmlns:a16="http://schemas.microsoft.com/office/drawing/2014/main" id="{0BDCBBDE-64A8-FC08-60F5-154DE45E68A7}"/>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a:extLst>
              <a:ext uri="{FF2B5EF4-FFF2-40B4-BE49-F238E27FC236}">
                <a16:creationId xmlns:a16="http://schemas.microsoft.com/office/drawing/2014/main" id="{0A2A35CC-56D4-BCE9-F396-776C407C7FA7}"/>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a:extLst>
              <a:ext uri="{FF2B5EF4-FFF2-40B4-BE49-F238E27FC236}">
                <a16:creationId xmlns:a16="http://schemas.microsoft.com/office/drawing/2014/main" id="{6C2AC38C-B368-4DBE-353C-075B4843426E}"/>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a:extLst>
              <a:ext uri="{FF2B5EF4-FFF2-40B4-BE49-F238E27FC236}">
                <a16:creationId xmlns:a16="http://schemas.microsoft.com/office/drawing/2014/main" id="{84F8DAD8-7496-E541-A4E7-DD726BE24DB0}"/>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a:extLst>
              <a:ext uri="{FF2B5EF4-FFF2-40B4-BE49-F238E27FC236}">
                <a16:creationId xmlns:a16="http://schemas.microsoft.com/office/drawing/2014/main" id="{FBAEEB2D-8241-A00E-DCE9-9C8B661DE65E}"/>
              </a:ext>
            </a:extLst>
          </p:cNvPr>
          <p:cNvSpPr/>
          <p:nvPr/>
        </p:nvSpPr>
        <p:spPr>
          <a:xfrm>
            <a:off x="5696875" y="-115692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0" name="Picture 19">
            <a:extLst>
              <a:ext uri="{FF2B5EF4-FFF2-40B4-BE49-F238E27FC236}">
                <a16:creationId xmlns:a16="http://schemas.microsoft.com/office/drawing/2014/main" id="{844E5DC2-57BE-C656-C56E-DCC1F97BF8F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2578" y="710223"/>
            <a:ext cx="8505231" cy="4391275"/>
          </a:xfrm>
          <a:prstGeom prst="rect">
            <a:avLst/>
          </a:prstGeom>
        </p:spPr>
      </p:pic>
      <p:pic>
        <p:nvPicPr>
          <p:cNvPr id="22" name="Picture 21">
            <a:extLst>
              <a:ext uri="{FF2B5EF4-FFF2-40B4-BE49-F238E27FC236}">
                <a16:creationId xmlns:a16="http://schemas.microsoft.com/office/drawing/2014/main" id="{4D1335A5-0F5C-8735-2873-A84C4A1F8FE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17135" y="4489860"/>
            <a:ext cx="9243563" cy="4942772"/>
          </a:xfrm>
          <a:prstGeom prst="rect">
            <a:avLst/>
          </a:prstGeom>
        </p:spPr>
      </p:pic>
    </p:spTree>
    <p:extLst>
      <p:ext uri="{BB962C8B-B14F-4D97-AF65-F5344CB8AC3E}">
        <p14:creationId xmlns:p14="http://schemas.microsoft.com/office/powerpoint/2010/main" val="24361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E5115-CE0F-BDB1-5973-25EA238142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A3C48D-DB55-AC7A-9B50-755902931360}"/>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a:extLst>
              <a:ext uri="{FF2B5EF4-FFF2-40B4-BE49-F238E27FC236}">
                <a16:creationId xmlns:a16="http://schemas.microsoft.com/office/drawing/2014/main" id="{E86DFC67-956E-7489-E42C-B00B5E7FA051}"/>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BAD753A0-FC83-FFE6-1DB2-9ADDE22361A9}"/>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77847F2D-E958-DEE1-1690-B099B8018BEF}"/>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a:extLst>
              <a:ext uri="{FF2B5EF4-FFF2-40B4-BE49-F238E27FC236}">
                <a16:creationId xmlns:a16="http://schemas.microsoft.com/office/drawing/2014/main" id="{BDF55AD6-7D89-24C3-6EEA-EDD5A23C2F3E}"/>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a:extLst>
              <a:ext uri="{FF2B5EF4-FFF2-40B4-BE49-F238E27FC236}">
                <a16:creationId xmlns:a16="http://schemas.microsoft.com/office/drawing/2014/main" id="{9A9D779F-D96C-DA5D-ADAA-F3F461962697}"/>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a:extLst>
              <a:ext uri="{FF2B5EF4-FFF2-40B4-BE49-F238E27FC236}">
                <a16:creationId xmlns:a16="http://schemas.microsoft.com/office/drawing/2014/main" id="{E51C9A29-64CB-A2FC-FE59-690606D5B358}"/>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a:extLst>
              <a:ext uri="{FF2B5EF4-FFF2-40B4-BE49-F238E27FC236}">
                <a16:creationId xmlns:a16="http://schemas.microsoft.com/office/drawing/2014/main" id="{A5455348-58E9-FA94-39B6-7085CEB70FE1}"/>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a:extLst>
              <a:ext uri="{FF2B5EF4-FFF2-40B4-BE49-F238E27FC236}">
                <a16:creationId xmlns:a16="http://schemas.microsoft.com/office/drawing/2014/main" id="{D44F925B-AA80-9CEE-E82B-04E49610A0AB}"/>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a:extLst>
              <a:ext uri="{FF2B5EF4-FFF2-40B4-BE49-F238E27FC236}">
                <a16:creationId xmlns:a16="http://schemas.microsoft.com/office/drawing/2014/main" id="{B8F84B38-F34C-D2B1-7EA2-2C5BB5A3406D}"/>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a:extLst>
              <a:ext uri="{FF2B5EF4-FFF2-40B4-BE49-F238E27FC236}">
                <a16:creationId xmlns:a16="http://schemas.microsoft.com/office/drawing/2014/main" id="{90EEA2FA-86A7-9B6D-86F5-910C9B3FC7EE}"/>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a:extLst>
              <a:ext uri="{FF2B5EF4-FFF2-40B4-BE49-F238E27FC236}">
                <a16:creationId xmlns:a16="http://schemas.microsoft.com/office/drawing/2014/main" id="{31A655AC-5A47-0675-00A8-0FD2B4D447D2}"/>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a:extLst>
              <a:ext uri="{FF2B5EF4-FFF2-40B4-BE49-F238E27FC236}">
                <a16:creationId xmlns:a16="http://schemas.microsoft.com/office/drawing/2014/main" id="{62ED9A5B-A6DF-5E66-6E35-E3EAFB06B119}"/>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a:extLst>
              <a:ext uri="{FF2B5EF4-FFF2-40B4-BE49-F238E27FC236}">
                <a16:creationId xmlns:a16="http://schemas.microsoft.com/office/drawing/2014/main" id="{2C5E8AD6-973D-C1F5-69A6-A6E88070762D}"/>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a:extLst>
              <a:ext uri="{FF2B5EF4-FFF2-40B4-BE49-F238E27FC236}">
                <a16:creationId xmlns:a16="http://schemas.microsoft.com/office/drawing/2014/main" id="{BE033802-ED2E-B52C-5F38-5B03611B1CAE}"/>
              </a:ext>
            </a:extLst>
          </p:cNvPr>
          <p:cNvSpPr/>
          <p:nvPr/>
        </p:nvSpPr>
        <p:spPr>
          <a:xfrm>
            <a:off x="5696875" y="-115692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0" name="Picture 19">
            <a:extLst>
              <a:ext uri="{FF2B5EF4-FFF2-40B4-BE49-F238E27FC236}">
                <a16:creationId xmlns:a16="http://schemas.microsoft.com/office/drawing/2014/main" id="{74757FCE-6987-8CAB-41A7-2D6BC38DC8F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16381" y="2101003"/>
            <a:ext cx="12096078" cy="6453353"/>
          </a:xfrm>
          <a:prstGeom prst="rect">
            <a:avLst/>
          </a:prstGeom>
        </p:spPr>
      </p:pic>
    </p:spTree>
    <p:extLst>
      <p:ext uri="{BB962C8B-B14F-4D97-AF65-F5344CB8AC3E}">
        <p14:creationId xmlns:p14="http://schemas.microsoft.com/office/powerpoint/2010/main" val="279188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A3727-8C8C-FF5C-8F33-90D5264017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A3E8A5-F3AB-A708-CC66-0F588587ACC1}"/>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a:extLst>
              <a:ext uri="{FF2B5EF4-FFF2-40B4-BE49-F238E27FC236}">
                <a16:creationId xmlns:a16="http://schemas.microsoft.com/office/drawing/2014/main" id="{BC6CF57C-DAEE-6863-220E-A55EA86B28C5}"/>
              </a:ext>
            </a:extLst>
          </p:cNvPr>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A98383FC-2B19-D27F-627F-A776F9FEE22E}"/>
              </a:ext>
            </a:extLst>
          </p:cNvPr>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8FB5CF38-F5FC-9335-81AB-671EEEAD116D}"/>
              </a:ext>
            </a:extLst>
          </p:cNvPr>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a:extLst>
              <a:ext uri="{FF2B5EF4-FFF2-40B4-BE49-F238E27FC236}">
                <a16:creationId xmlns:a16="http://schemas.microsoft.com/office/drawing/2014/main" id="{6DDA6948-4859-0F67-04EC-7FD1D55A51DC}"/>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a:extLst>
              <a:ext uri="{FF2B5EF4-FFF2-40B4-BE49-F238E27FC236}">
                <a16:creationId xmlns:a16="http://schemas.microsoft.com/office/drawing/2014/main" id="{7B45B4FD-9723-0BCF-394B-0C2A58905FDB}"/>
              </a:ext>
            </a:extLst>
          </p:cNvPr>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a:extLst>
              <a:ext uri="{FF2B5EF4-FFF2-40B4-BE49-F238E27FC236}">
                <a16:creationId xmlns:a16="http://schemas.microsoft.com/office/drawing/2014/main" id="{043725F7-5CC6-BA01-7B2B-60FAC1B49C16}"/>
              </a:ext>
            </a:extLst>
          </p:cNvPr>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a:extLst>
              <a:ext uri="{FF2B5EF4-FFF2-40B4-BE49-F238E27FC236}">
                <a16:creationId xmlns:a16="http://schemas.microsoft.com/office/drawing/2014/main" id="{5D22F2E7-9297-9AFF-8DA7-FFD86800DC39}"/>
              </a:ext>
            </a:extLst>
          </p:cNvPr>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a:extLst>
              <a:ext uri="{FF2B5EF4-FFF2-40B4-BE49-F238E27FC236}">
                <a16:creationId xmlns:a16="http://schemas.microsoft.com/office/drawing/2014/main" id="{161AB39A-C9F2-5E5A-9D88-20B5A02CBD77}"/>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a:extLst>
              <a:ext uri="{FF2B5EF4-FFF2-40B4-BE49-F238E27FC236}">
                <a16:creationId xmlns:a16="http://schemas.microsoft.com/office/drawing/2014/main" id="{1291A621-1076-BF0F-1332-E0563FC0FC02}"/>
              </a:ext>
            </a:extLst>
          </p:cNvPr>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a:extLst>
              <a:ext uri="{FF2B5EF4-FFF2-40B4-BE49-F238E27FC236}">
                <a16:creationId xmlns:a16="http://schemas.microsoft.com/office/drawing/2014/main" id="{B5F12744-11CB-3091-78F1-BB4CBB7074F1}"/>
              </a:ext>
            </a:extLst>
          </p:cNvPr>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a:extLst>
              <a:ext uri="{FF2B5EF4-FFF2-40B4-BE49-F238E27FC236}">
                <a16:creationId xmlns:a16="http://schemas.microsoft.com/office/drawing/2014/main" id="{F5D54000-1BBD-3888-19F4-48496735393F}"/>
              </a:ext>
            </a:extLst>
          </p:cNvPr>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a:extLst>
              <a:ext uri="{FF2B5EF4-FFF2-40B4-BE49-F238E27FC236}">
                <a16:creationId xmlns:a16="http://schemas.microsoft.com/office/drawing/2014/main" id="{79D69B08-D7C2-8986-BE87-40B9574BF1B5}"/>
              </a:ext>
            </a:extLst>
          </p:cNvPr>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a:extLst>
              <a:ext uri="{FF2B5EF4-FFF2-40B4-BE49-F238E27FC236}">
                <a16:creationId xmlns:a16="http://schemas.microsoft.com/office/drawing/2014/main" id="{D2392595-6734-0F0C-8CE7-F41F7D6C6658}"/>
              </a:ext>
            </a:extLst>
          </p:cNvPr>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a:extLst>
              <a:ext uri="{FF2B5EF4-FFF2-40B4-BE49-F238E27FC236}">
                <a16:creationId xmlns:a16="http://schemas.microsoft.com/office/drawing/2014/main" id="{4746963F-C25B-5666-9E7A-33850722CC00}"/>
              </a:ext>
            </a:extLst>
          </p:cNvPr>
          <p:cNvSpPr/>
          <p:nvPr/>
        </p:nvSpPr>
        <p:spPr>
          <a:xfrm>
            <a:off x="5696875" y="-115692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0" name="Picture 19">
            <a:extLst>
              <a:ext uri="{FF2B5EF4-FFF2-40B4-BE49-F238E27FC236}">
                <a16:creationId xmlns:a16="http://schemas.microsoft.com/office/drawing/2014/main" id="{5E0F8F15-5570-D2B7-2023-81049E02657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536594" y="1989524"/>
            <a:ext cx="12646884" cy="6785972"/>
          </a:xfrm>
          <a:prstGeom prst="rect">
            <a:avLst/>
          </a:prstGeom>
        </p:spPr>
      </p:pic>
    </p:spTree>
    <p:extLst>
      <p:ext uri="{BB962C8B-B14F-4D97-AF65-F5344CB8AC3E}">
        <p14:creationId xmlns:p14="http://schemas.microsoft.com/office/powerpoint/2010/main" val="274864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778430" y="1686994"/>
            <a:ext cx="8021285" cy="6913012"/>
          </a:xfrm>
          <a:custGeom>
            <a:avLst/>
            <a:gdLst/>
            <a:ahLst/>
            <a:cxnLst/>
            <a:rect l="l" t="t" r="r" b="b"/>
            <a:pathLst>
              <a:path w="8021285" h="6913012">
                <a:moveTo>
                  <a:pt x="0" y="0"/>
                </a:moveTo>
                <a:lnTo>
                  <a:pt x="8021286" y="0"/>
                </a:lnTo>
                <a:lnTo>
                  <a:pt x="8021286" y="6913012"/>
                </a:lnTo>
                <a:lnTo>
                  <a:pt x="0" y="6913012"/>
                </a:lnTo>
                <a:lnTo>
                  <a:pt x="0" y="0"/>
                </a:lnTo>
                <a:close/>
              </a:path>
            </a:pathLst>
          </a:custGeom>
          <a:blipFill>
            <a:blip r:embed="rId3"/>
            <a:stretch>
              <a:fillRect l="-92114" t="-20196" r="-4292"/>
            </a:stretch>
          </a:blipFill>
        </p:spPr>
      </p:sp>
      <p:sp>
        <p:nvSpPr>
          <p:cNvPr id="4" name="TextBox 4"/>
          <p:cNvSpPr txBox="1"/>
          <p:nvPr/>
        </p:nvSpPr>
        <p:spPr>
          <a:xfrm>
            <a:off x="9144000" y="962025"/>
            <a:ext cx="8768123" cy="11709844"/>
          </a:xfrm>
          <a:prstGeom prst="rect">
            <a:avLst/>
          </a:prstGeom>
        </p:spPr>
        <p:txBody>
          <a:bodyPr lIns="0" tIns="0" rIns="0" bIns="0" rtlCol="0" anchor="t">
            <a:spAutoFit/>
          </a:bodyPr>
          <a:lstStyle/>
          <a:p>
            <a:pPr algn="just">
              <a:lnSpc>
                <a:spcPts val="4679"/>
              </a:lnSpc>
            </a:pPr>
            <a:r>
              <a:rPr lang="en-US" sz="3999">
                <a:solidFill>
                  <a:srgbClr val="000000"/>
                </a:solidFill>
                <a:latin typeface="Times New Roman Bold"/>
                <a:ea typeface="Times New Roman Bold"/>
                <a:cs typeface="Times New Roman Bold"/>
                <a:sym typeface="Times New Roman Bold"/>
              </a:rPr>
              <a:t>Educational Tools:</a:t>
            </a:r>
          </a:p>
          <a:p>
            <a:pPr algn="just">
              <a:lnSpc>
                <a:spcPts val="4679"/>
              </a:lnSpc>
            </a:pPr>
            <a:endParaRPr lang="en-US" sz="3999">
              <a:solidFill>
                <a:srgbClr val="000000"/>
              </a:solidFill>
              <a:latin typeface="Times New Roman Bold"/>
              <a:ea typeface="Times New Roman Bold"/>
              <a:cs typeface="Times New Roman Bold"/>
              <a:sym typeface="Times New Roman Bold"/>
            </a:endParaRPr>
          </a:p>
          <a:p>
            <a:pPr algn="just">
              <a:lnSpc>
                <a:spcPts val="3392"/>
              </a:lnSpc>
            </a:pPr>
            <a:r>
              <a:rPr lang="en-US" sz="2899">
                <a:solidFill>
                  <a:srgbClr val="000000"/>
                </a:solidFill>
                <a:latin typeface="Times New Roman"/>
                <a:ea typeface="Times New Roman"/>
                <a:cs typeface="Times New Roman"/>
                <a:sym typeface="Times New Roman"/>
              </a:rPr>
              <a:t>Sign Language Videos: Videos demonstrating sign language vocabulary, grammar, and usage, often available on platforms like YouTube or specialized educational websites.</a:t>
            </a:r>
          </a:p>
          <a:p>
            <a:pPr algn="just">
              <a:lnSpc>
                <a:spcPts val="3392"/>
              </a:lnSpc>
            </a:pPr>
            <a:r>
              <a:rPr lang="en-US" sz="2899">
                <a:solidFill>
                  <a:srgbClr val="000000"/>
                </a:solidFill>
                <a:latin typeface="Times New Roman"/>
                <a:ea typeface="Times New Roman"/>
                <a:cs typeface="Times New Roman"/>
                <a:sym typeface="Times New Roman"/>
              </a:rPr>
              <a:t>Captioned Content: Educational videos and media with accurate captions to ensure deaf students can follow along.</a:t>
            </a:r>
          </a:p>
          <a:p>
            <a:pPr algn="just">
              <a:lnSpc>
                <a:spcPts val="3392"/>
              </a:lnSpc>
            </a:pPr>
            <a:r>
              <a:rPr lang="en-US" sz="2899">
                <a:solidFill>
                  <a:srgbClr val="000000"/>
                </a:solidFill>
                <a:latin typeface="Times New Roman"/>
                <a:ea typeface="Times New Roman"/>
                <a:cs typeface="Times New Roman"/>
                <a:sym typeface="Times New Roman"/>
              </a:rPr>
              <a:t>Interactive Whiteboards: Used in classrooms to visually display information, facilitating engagement and understanding.</a:t>
            </a:r>
          </a:p>
          <a:p>
            <a:pPr algn="just">
              <a:lnSpc>
                <a:spcPts val="3392"/>
              </a:lnSpc>
            </a:pPr>
            <a:r>
              <a:rPr lang="en-US" sz="2899">
                <a:solidFill>
                  <a:srgbClr val="000000"/>
                </a:solidFill>
                <a:latin typeface="Times New Roman"/>
                <a:ea typeface="Times New Roman"/>
                <a:cs typeface="Times New Roman"/>
                <a:sym typeface="Times New Roman"/>
              </a:rPr>
              <a:t>Sign Language Dictionaries and Books: Resources that provide comprehensive guides to sign language vocabulary and usage.</a:t>
            </a:r>
          </a:p>
          <a:p>
            <a:pPr algn="just">
              <a:lnSpc>
                <a:spcPts val="3392"/>
              </a:lnSpc>
            </a:pPr>
            <a:r>
              <a:rPr lang="en-US" sz="2899">
                <a:solidFill>
                  <a:srgbClr val="000000"/>
                </a:solidFill>
                <a:latin typeface="Times New Roman"/>
                <a:ea typeface="Times New Roman"/>
                <a:cs typeface="Times New Roman"/>
                <a:sym typeface="Times New Roman"/>
              </a:rPr>
              <a:t>Visual and Tactile Learning Aids: Tools such as flashcards, charts, and tactile books that use textures and colors to convey information.</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4679"/>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243878" y="1277761"/>
            <a:ext cx="7300516" cy="7980539"/>
          </a:xfrm>
          <a:custGeom>
            <a:avLst/>
            <a:gdLst/>
            <a:ahLst/>
            <a:cxnLst/>
            <a:rect l="l" t="t" r="r" b="b"/>
            <a:pathLst>
              <a:path w="7300516" h="7980539">
                <a:moveTo>
                  <a:pt x="0" y="0"/>
                </a:moveTo>
                <a:lnTo>
                  <a:pt x="7300515" y="0"/>
                </a:lnTo>
                <a:lnTo>
                  <a:pt x="7300515" y="7980539"/>
                </a:lnTo>
                <a:lnTo>
                  <a:pt x="0" y="7980539"/>
                </a:lnTo>
                <a:lnTo>
                  <a:pt x="0" y="0"/>
                </a:lnTo>
                <a:close/>
              </a:path>
            </a:pathLst>
          </a:custGeom>
          <a:blipFill>
            <a:blip r:embed="rId3"/>
            <a:stretch>
              <a:fillRect l="-30833" r="-35241"/>
            </a:stretch>
          </a:blipFill>
        </p:spPr>
      </p:sp>
      <p:sp>
        <p:nvSpPr>
          <p:cNvPr id="4" name="TextBox 4"/>
          <p:cNvSpPr txBox="1"/>
          <p:nvPr/>
        </p:nvSpPr>
        <p:spPr>
          <a:xfrm>
            <a:off x="8845642" y="1211086"/>
            <a:ext cx="9004819" cy="9833419"/>
          </a:xfrm>
          <a:prstGeom prst="rect">
            <a:avLst/>
          </a:prstGeom>
        </p:spPr>
        <p:txBody>
          <a:bodyPr lIns="0" tIns="0" rIns="0" bIns="0" rtlCol="0" anchor="t">
            <a:spAutoFit/>
          </a:bodyPr>
          <a:lstStyle/>
          <a:p>
            <a:pPr algn="just">
              <a:lnSpc>
                <a:spcPts val="4679"/>
              </a:lnSpc>
            </a:pPr>
            <a:endParaRPr/>
          </a:p>
          <a:p>
            <a:pPr algn="just">
              <a:lnSpc>
                <a:spcPts val="4679"/>
              </a:lnSpc>
            </a:pPr>
            <a:r>
              <a:rPr lang="en-US" sz="3999">
                <a:solidFill>
                  <a:srgbClr val="000000"/>
                </a:solidFill>
                <a:latin typeface="Times New Roman Bold"/>
                <a:ea typeface="Times New Roman Bold"/>
                <a:cs typeface="Times New Roman Bold"/>
                <a:sym typeface="Times New Roman Bold"/>
              </a:rPr>
              <a:t>Public Awareness Campaigns:</a:t>
            </a:r>
            <a:r>
              <a:rPr lang="en-US" sz="3999">
                <a:solidFill>
                  <a:srgbClr val="000000"/>
                </a:solidFill>
                <a:latin typeface="Times New Roman"/>
                <a:ea typeface="Times New Roman"/>
                <a:cs typeface="Times New Roman"/>
                <a:sym typeface="Times New Roman"/>
              </a:rPr>
              <a:t> </a:t>
            </a:r>
          </a:p>
          <a:p>
            <a:pPr algn="just">
              <a:lnSpc>
                <a:spcPts val="3392"/>
              </a:lnSpc>
            </a:pPr>
            <a:endParaRPr lang="en-US" sz="3999">
              <a:solidFill>
                <a:srgbClr val="000000"/>
              </a:solidFill>
              <a:latin typeface="Times New Roman"/>
              <a:ea typeface="Times New Roman"/>
              <a:cs typeface="Times New Roman"/>
              <a:sym typeface="Times New Roman"/>
            </a:endParaRPr>
          </a:p>
          <a:p>
            <a:pPr algn="just">
              <a:lnSpc>
                <a:spcPts val="3392"/>
              </a:lnSpc>
            </a:pPr>
            <a:r>
              <a:rPr lang="en-US" sz="2899">
                <a:solidFill>
                  <a:srgbClr val="000000"/>
                </a:solidFill>
                <a:latin typeface="Times New Roman"/>
                <a:ea typeface="Times New Roman"/>
                <a:cs typeface="Times New Roman"/>
                <a:sym typeface="Times New Roman"/>
              </a:rPr>
              <a:t>Launching campaigns to raise awareness about the benefits and availability of the communication system, encouraging broader societal acceptance and use.</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r>
              <a:rPr lang="en-US" sz="2899">
                <a:solidFill>
                  <a:srgbClr val="000000"/>
                </a:solidFill>
                <a:latin typeface="Times New Roman"/>
                <a:ea typeface="Times New Roman"/>
                <a:cs typeface="Times New Roman"/>
                <a:sym typeface="Times New Roman"/>
              </a:rPr>
              <a:t>Use TV, radio, and social media to share stories, facts, and testimonials.Create and distribute public service announcements (PSAs) featuring sign language users.</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r>
              <a:rPr lang="en-US" sz="2899">
                <a:solidFill>
                  <a:srgbClr val="000000"/>
                </a:solidFill>
                <a:latin typeface="Times New Roman"/>
                <a:ea typeface="Times New Roman"/>
                <a:cs typeface="Times New Roman"/>
                <a:sym typeface="Times New Roman"/>
              </a:rPr>
              <a:t>International Day of Sign Languages: Celebrated annually on September 23, this day promotes awareness of the importance of sign language.</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r>
              <a:rPr lang="en-US" sz="2899">
                <a:solidFill>
                  <a:srgbClr val="000000"/>
                </a:solidFill>
                <a:latin typeface="Times New Roman"/>
                <a:ea typeface="Times New Roman"/>
                <a:cs typeface="Times New Roman"/>
                <a:sym typeface="Times New Roman"/>
              </a:rPr>
              <a:t>Deaf Awareness Month: Observed in September, it includes various events and activities to raise awareness about the deaf community and sign language.</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4950" y="2751234"/>
            <a:ext cx="9696450" cy="1115690"/>
          </a:xfrm>
          <a:prstGeom prst="rect">
            <a:avLst/>
          </a:prstGeom>
        </p:spPr>
        <p:txBody>
          <a:bodyPr wrap="square" lIns="0" tIns="0" rIns="0" bIns="0" rtlCol="0" anchor="t">
            <a:spAutoFit/>
          </a:bodyPr>
          <a:lstStyle/>
          <a:p>
            <a:pPr algn="l">
              <a:lnSpc>
                <a:spcPts val="8730"/>
              </a:lnSpc>
            </a:pPr>
            <a:r>
              <a:rPr lang="en-US" sz="9000" dirty="0">
                <a:solidFill>
                  <a:srgbClr val="000000"/>
                </a:solidFill>
                <a:latin typeface="Times New Roman Bold"/>
                <a:ea typeface="Times New Roman Bold"/>
                <a:cs typeface="Times New Roman Bold"/>
                <a:sym typeface="Times New Roman Bold"/>
              </a:rPr>
              <a:t>Problem statement</a:t>
            </a:r>
          </a:p>
        </p:txBody>
      </p:sp>
      <p:sp>
        <p:nvSpPr>
          <p:cNvPr id="5" name="TextBox 5"/>
          <p:cNvSpPr txBox="1"/>
          <p:nvPr/>
        </p:nvSpPr>
        <p:spPr>
          <a:xfrm>
            <a:off x="1028700" y="4313225"/>
            <a:ext cx="9696450" cy="4594143"/>
          </a:xfrm>
          <a:prstGeom prst="rect">
            <a:avLst/>
          </a:prstGeom>
        </p:spPr>
        <p:txBody>
          <a:bodyPr wrap="square" lIns="0" tIns="0" rIns="0" bIns="0" rtlCol="0" anchor="t">
            <a:spAutoFit/>
          </a:bodyPr>
          <a:lstStyle/>
          <a:p>
            <a:pPr marL="626111" lvl="1" indent="-313055" algn="just">
              <a:buFont typeface="Arial"/>
              <a:buChar char="•"/>
            </a:pPr>
            <a:r>
              <a:rPr lang="en-US" sz="3200" dirty="0">
                <a:latin typeface="Times New Roman" panose="02020603050405020304" pitchFamily="18" charset="0"/>
                <a:cs typeface="Times New Roman" panose="02020603050405020304" pitchFamily="18" charset="0"/>
              </a:rPr>
              <a:t>Design a Sign Language Recognition tool to enable real-time, two-way communication between deaf and dumb individuals and hearing people. This tool will recognize and translate sign language gestures into spoken or written language, and convert spoken language into visual or text-based cues. Leveraging gesture recognition, it aims to overcome communication barriers by providing an intuitive, accessible interface for effective interaction.</a:t>
            </a:r>
            <a:endParaRPr lang="en-US" sz="2900" spc="174"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2176896" y="496458"/>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364031" y="4396440"/>
            <a:ext cx="7551878" cy="4549180"/>
          </a:xfrm>
          <a:custGeom>
            <a:avLst/>
            <a:gdLst/>
            <a:ahLst/>
            <a:cxnLst/>
            <a:rect l="l" t="t" r="r" b="b"/>
            <a:pathLst>
              <a:path w="7551878" h="4549180">
                <a:moveTo>
                  <a:pt x="0" y="0"/>
                </a:moveTo>
                <a:lnTo>
                  <a:pt x="7551878" y="0"/>
                </a:lnTo>
                <a:lnTo>
                  <a:pt x="7551878" y="4549180"/>
                </a:lnTo>
                <a:lnTo>
                  <a:pt x="0" y="4549180"/>
                </a:lnTo>
                <a:lnTo>
                  <a:pt x="0" y="0"/>
                </a:lnTo>
                <a:close/>
              </a:path>
            </a:pathLst>
          </a:custGeom>
          <a:blipFill>
            <a:blip r:embed="rId5"/>
            <a:stretch>
              <a:fillRect l="-4052" r="-4052" b="-946"/>
            </a:stretch>
          </a:blipFill>
        </p:spPr>
      </p:sp>
      <p:sp>
        <p:nvSpPr>
          <p:cNvPr id="5" name="TextBox 5"/>
          <p:cNvSpPr txBox="1"/>
          <p:nvPr/>
        </p:nvSpPr>
        <p:spPr>
          <a:xfrm>
            <a:off x="1364031" y="686958"/>
            <a:ext cx="8751165" cy="3387090"/>
          </a:xfrm>
          <a:prstGeom prst="rect">
            <a:avLst/>
          </a:prstGeom>
        </p:spPr>
        <p:txBody>
          <a:bodyPr lIns="0" tIns="0" rIns="0" bIns="0" rtlCol="0" anchor="t">
            <a:spAutoFit/>
          </a:bodyPr>
          <a:lstStyle/>
          <a:p>
            <a:pPr algn="l">
              <a:lnSpc>
                <a:spcPts val="8730"/>
              </a:lnSpc>
            </a:pPr>
            <a:r>
              <a:rPr lang="en-US" sz="9000">
                <a:solidFill>
                  <a:srgbClr val="000000"/>
                </a:solidFill>
                <a:latin typeface="DM Sans Bold"/>
                <a:ea typeface="DM Sans Bold"/>
                <a:cs typeface="DM Sans Bold"/>
                <a:sym typeface="DM Sans Bold"/>
              </a:rPr>
              <a:t>Final reflections and future steps</a:t>
            </a:r>
          </a:p>
        </p:txBody>
      </p:sp>
      <p:sp>
        <p:nvSpPr>
          <p:cNvPr id="6" name="TextBox 6"/>
          <p:cNvSpPr txBox="1"/>
          <p:nvPr/>
        </p:nvSpPr>
        <p:spPr>
          <a:xfrm>
            <a:off x="9144000" y="4154525"/>
            <a:ext cx="8552946" cy="4966335"/>
          </a:xfrm>
          <a:prstGeom prst="rect">
            <a:avLst/>
          </a:prstGeom>
        </p:spPr>
        <p:txBody>
          <a:bodyPr lIns="0" tIns="0" rIns="0" bIns="0" rtlCol="0" anchor="t">
            <a:spAutoFit/>
          </a:bodyPr>
          <a:lstStyle/>
          <a:p>
            <a:pPr algn="just">
              <a:lnSpc>
                <a:spcPts val="4796"/>
              </a:lnSpc>
            </a:pPr>
            <a:r>
              <a:rPr lang="en-US" sz="4099">
                <a:solidFill>
                  <a:srgbClr val="000000"/>
                </a:solidFill>
                <a:latin typeface="Times New Roman Bold"/>
                <a:ea typeface="Times New Roman Bold"/>
                <a:cs typeface="Times New Roman Bold"/>
                <a:sym typeface="Times New Roman Bold"/>
              </a:rPr>
              <a:t>App Development:</a:t>
            </a:r>
            <a:r>
              <a:rPr lang="en-US" sz="4099">
                <a:solidFill>
                  <a:srgbClr val="000000"/>
                </a:solidFill>
                <a:latin typeface="Times New Roman"/>
                <a:ea typeface="Times New Roman"/>
                <a:cs typeface="Times New Roman"/>
                <a:sym typeface="Times New Roman"/>
              </a:rPr>
              <a:t> </a:t>
            </a:r>
          </a:p>
          <a:p>
            <a:pPr algn="just">
              <a:lnSpc>
                <a:spcPts val="3392"/>
              </a:lnSpc>
            </a:pPr>
            <a:endParaRPr lang="en-US" sz="4099">
              <a:solidFill>
                <a:srgbClr val="000000"/>
              </a:solidFill>
              <a:latin typeface="Times New Roman"/>
              <a:ea typeface="Times New Roman"/>
              <a:cs typeface="Times New Roman"/>
              <a:sym typeface="Times New Roman"/>
            </a:endParaRPr>
          </a:p>
          <a:p>
            <a:pPr algn="just">
              <a:lnSpc>
                <a:spcPts val="3392"/>
              </a:lnSpc>
            </a:pPr>
            <a:r>
              <a:rPr lang="en-US" sz="2899">
                <a:solidFill>
                  <a:srgbClr val="000000"/>
                </a:solidFill>
                <a:latin typeface="Times New Roman"/>
                <a:ea typeface="Times New Roman"/>
                <a:cs typeface="Times New Roman"/>
                <a:sym typeface="Times New Roman"/>
              </a:rPr>
              <a:t>Creating mobile and desktop applications that make the communication system widely available and easy to use.Use a framework like TensorFlow Lite or PyTorch Mobile to run the model on mobile devices.Alternatively, use a cloud-based service to handle the heavy lifting if the model is too large for mobile devices.</a:t>
            </a:r>
          </a:p>
          <a:p>
            <a:pPr algn="just">
              <a:lnSpc>
                <a:spcPts val="3392"/>
              </a:lnSpc>
            </a:pPr>
            <a:endParaRPr lang="en-US" sz="2899">
              <a:solidFill>
                <a:srgbClr val="000000"/>
              </a:solidFill>
              <a:latin typeface="Times New Roman"/>
              <a:ea typeface="Times New Roman"/>
              <a:cs typeface="Times New Roman"/>
              <a:sym typeface="Times New Roman"/>
            </a:endParaRPr>
          </a:p>
          <a:p>
            <a:pPr algn="just">
              <a:lnSpc>
                <a:spcPts val="3392"/>
              </a:lnSpc>
            </a:pPr>
            <a:endParaRPr lang="en-US" sz="2899">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814858" y="3819156"/>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504950" y="2535363"/>
            <a:ext cx="7639050" cy="1348676"/>
          </a:xfrm>
          <a:prstGeom prst="rect">
            <a:avLst/>
          </a:prstGeom>
        </p:spPr>
        <p:txBody>
          <a:bodyPr lIns="0" tIns="0" rIns="0" bIns="0" rtlCol="0" anchor="t">
            <a:spAutoFit/>
          </a:bodyPr>
          <a:lstStyle/>
          <a:p>
            <a:pPr algn="l">
              <a:lnSpc>
                <a:spcPts val="8730"/>
              </a:lnSpc>
            </a:pPr>
            <a:r>
              <a:rPr lang="en-US" sz="9000">
                <a:solidFill>
                  <a:srgbClr val="000000"/>
                </a:solidFill>
                <a:latin typeface="Times New Roman Bold"/>
                <a:ea typeface="Times New Roman Bold"/>
                <a:cs typeface="Times New Roman Bold"/>
                <a:sym typeface="Times New Roman Bold"/>
              </a:rPr>
              <a:t>OBJECTIVES</a:t>
            </a:r>
          </a:p>
        </p:txBody>
      </p:sp>
      <p:sp>
        <p:nvSpPr>
          <p:cNvPr id="4" name="TextBox 4"/>
          <p:cNvSpPr txBox="1"/>
          <p:nvPr/>
        </p:nvSpPr>
        <p:spPr>
          <a:xfrm>
            <a:off x="1641755" y="4008249"/>
            <a:ext cx="7365439" cy="3516482"/>
          </a:xfrm>
          <a:prstGeom prst="rect">
            <a:avLst/>
          </a:prstGeom>
        </p:spPr>
        <p:txBody>
          <a:bodyPr lIns="0" tIns="0" rIns="0" bIns="0" rtlCol="0" anchor="t">
            <a:spAutoFit/>
          </a:bodyPr>
          <a:lstStyle/>
          <a:p>
            <a:pPr marL="0" lvl="0" indent="0" algn="just">
              <a:lnSpc>
                <a:spcPts val="3914"/>
              </a:lnSpc>
              <a:spcBef>
                <a:spcPct val="0"/>
              </a:spcBef>
            </a:pPr>
            <a:r>
              <a:rPr lang="en-US" sz="2899" spc="173" dirty="0">
                <a:solidFill>
                  <a:srgbClr val="000000"/>
                </a:solidFill>
                <a:latin typeface="Times New Roman"/>
                <a:ea typeface="Times New Roman"/>
                <a:cs typeface="Times New Roman"/>
                <a:sym typeface="Times New Roman"/>
              </a:rPr>
              <a:t>The primary goal of the project is to create a system that functions without requiring constant manual intervention. This automation ensures that the system can operate efficiently and consistently, providing reliable results and support for its intended users.</a:t>
            </a:r>
          </a:p>
        </p:txBody>
      </p:sp>
      <p:grpSp>
        <p:nvGrpSpPr>
          <p:cNvPr id="5" name="Group 5"/>
          <p:cNvGrpSpPr/>
          <p:nvPr/>
        </p:nvGrpSpPr>
        <p:grpSpPr>
          <a:xfrm>
            <a:off x="9975489" y="1028700"/>
            <a:ext cx="6998061" cy="2703089"/>
            <a:chOff x="0" y="0"/>
            <a:chExt cx="2342659" cy="904881"/>
          </a:xfrm>
        </p:grpSpPr>
        <p:sp>
          <p:nvSpPr>
            <p:cNvPr id="6" name="Freeform 6"/>
            <p:cNvSpPr/>
            <p:nvPr/>
          </p:nvSpPr>
          <p:spPr>
            <a:xfrm>
              <a:off x="0" y="0"/>
              <a:ext cx="2342659" cy="904881"/>
            </a:xfrm>
            <a:custGeom>
              <a:avLst/>
              <a:gdLst/>
              <a:ahLst/>
              <a:cxnLst/>
              <a:rect l="l" t="t" r="r" b="b"/>
              <a:pathLst>
                <a:path w="2342659" h="904881">
                  <a:moveTo>
                    <a:pt x="16594" y="0"/>
                  </a:moveTo>
                  <a:lnTo>
                    <a:pt x="2326064" y="0"/>
                  </a:lnTo>
                  <a:cubicBezTo>
                    <a:pt x="2335229" y="0"/>
                    <a:pt x="2342659" y="7430"/>
                    <a:pt x="2342659" y="16594"/>
                  </a:cubicBezTo>
                  <a:lnTo>
                    <a:pt x="2342659" y="888287"/>
                  </a:lnTo>
                  <a:cubicBezTo>
                    <a:pt x="2342659" y="897452"/>
                    <a:pt x="2335229" y="904881"/>
                    <a:pt x="2326064" y="904881"/>
                  </a:cubicBezTo>
                  <a:lnTo>
                    <a:pt x="16594" y="904881"/>
                  </a:lnTo>
                  <a:cubicBezTo>
                    <a:pt x="7430" y="904881"/>
                    <a:pt x="0" y="897452"/>
                    <a:pt x="0" y="888287"/>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819156"/>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2024301"/>
            <a:ext cx="1578952" cy="1034401"/>
          </a:xfrm>
          <a:prstGeom prst="rect">
            <a:avLst/>
          </a:prstGeom>
        </p:spPr>
        <p:txBody>
          <a:bodyPr lIns="0" tIns="0" rIns="0" bIns="0" rtlCol="0" anchor="t">
            <a:spAutoFit/>
          </a:bodyPr>
          <a:lstStyle/>
          <a:p>
            <a:pPr algn="l">
              <a:lnSpc>
                <a:spcPts val="7680"/>
              </a:lnSpc>
            </a:pPr>
            <a:r>
              <a:rPr lang="en-US" sz="8000" spc="-656">
                <a:solidFill>
                  <a:srgbClr val="000000"/>
                </a:solidFill>
                <a:latin typeface="DM Sans Bold"/>
                <a:ea typeface="DM Sans Bold"/>
                <a:cs typeface="DM Sans Bold"/>
                <a:sym typeface="DM Sans Bold"/>
              </a:rPr>
              <a:t>01.</a:t>
            </a:r>
          </a:p>
        </p:txBody>
      </p:sp>
      <p:grpSp>
        <p:nvGrpSpPr>
          <p:cNvPr id="9" name="Group 9"/>
          <p:cNvGrpSpPr/>
          <p:nvPr/>
        </p:nvGrpSpPr>
        <p:grpSpPr>
          <a:xfrm>
            <a:off x="9975489" y="3850409"/>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975489" y="6557226"/>
            <a:ext cx="6998061" cy="2561528"/>
            <a:chOff x="0" y="0"/>
            <a:chExt cx="2342659" cy="857492"/>
          </a:xfrm>
        </p:grpSpPr>
        <p:sp>
          <p:nvSpPr>
            <p:cNvPr id="13" name="Freeform 13"/>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491672" y="4717783"/>
            <a:ext cx="1578952" cy="1034401"/>
          </a:xfrm>
          <a:prstGeom prst="rect">
            <a:avLst/>
          </a:prstGeom>
        </p:spPr>
        <p:txBody>
          <a:bodyPr lIns="0" tIns="0" rIns="0" bIns="0" rtlCol="0" anchor="t">
            <a:spAutoFit/>
          </a:bodyPr>
          <a:lstStyle/>
          <a:p>
            <a:pPr algn="l">
              <a:lnSpc>
                <a:spcPts val="7680"/>
              </a:lnSpc>
            </a:pPr>
            <a:r>
              <a:rPr lang="en-US" sz="8000" spc="-656">
                <a:solidFill>
                  <a:srgbClr val="000000"/>
                </a:solidFill>
                <a:latin typeface="DM Sans Bold"/>
                <a:ea typeface="DM Sans Bold"/>
                <a:cs typeface="DM Sans Bold"/>
                <a:sym typeface="DM Sans Bold"/>
              </a:rPr>
              <a:t>02.</a:t>
            </a:r>
          </a:p>
        </p:txBody>
      </p:sp>
      <p:sp>
        <p:nvSpPr>
          <p:cNvPr id="16" name="TextBox 16"/>
          <p:cNvSpPr txBox="1"/>
          <p:nvPr/>
        </p:nvSpPr>
        <p:spPr>
          <a:xfrm>
            <a:off x="10491672" y="7411266"/>
            <a:ext cx="1578952" cy="1034401"/>
          </a:xfrm>
          <a:prstGeom prst="rect">
            <a:avLst/>
          </a:prstGeom>
        </p:spPr>
        <p:txBody>
          <a:bodyPr lIns="0" tIns="0" rIns="0" bIns="0" rtlCol="0" anchor="t">
            <a:spAutoFit/>
          </a:bodyPr>
          <a:lstStyle/>
          <a:p>
            <a:pPr algn="l">
              <a:lnSpc>
                <a:spcPts val="7680"/>
              </a:lnSpc>
            </a:pPr>
            <a:r>
              <a:rPr lang="en-US" sz="8000" spc="-656">
                <a:solidFill>
                  <a:srgbClr val="000000"/>
                </a:solidFill>
                <a:latin typeface="DM Sans Bold"/>
                <a:ea typeface="DM Sans Bold"/>
                <a:cs typeface="DM Sans Bold"/>
                <a:sym typeface="DM Sans Bold"/>
              </a:rPr>
              <a:t>03.</a:t>
            </a:r>
          </a:p>
        </p:txBody>
      </p:sp>
      <p:sp>
        <p:nvSpPr>
          <p:cNvPr id="17" name="TextBox 17"/>
          <p:cNvSpPr txBox="1"/>
          <p:nvPr/>
        </p:nvSpPr>
        <p:spPr>
          <a:xfrm>
            <a:off x="12070625" y="1191809"/>
            <a:ext cx="4569724" cy="2423160"/>
          </a:xfrm>
          <a:prstGeom prst="rect">
            <a:avLst/>
          </a:prstGeom>
        </p:spPr>
        <p:txBody>
          <a:bodyPr lIns="0" tIns="0" rIns="0" bIns="0" rtlCol="0" anchor="t">
            <a:spAutoFit/>
          </a:bodyPr>
          <a:lstStyle/>
          <a:p>
            <a:pPr marL="0" lvl="0" indent="0" algn="just">
              <a:lnSpc>
                <a:spcPts val="3779"/>
              </a:lnSpc>
              <a:spcBef>
                <a:spcPct val="0"/>
              </a:spcBef>
            </a:pPr>
            <a:r>
              <a:rPr lang="en-US" sz="2799" spc="-39">
                <a:solidFill>
                  <a:srgbClr val="000000"/>
                </a:solidFill>
                <a:latin typeface="Times New Roman"/>
                <a:ea typeface="Times New Roman"/>
                <a:cs typeface="Times New Roman"/>
                <a:sym typeface="Times New Roman"/>
              </a:rPr>
              <a:t>The proposed system has learning material for deaf children which has an impact on them in learning language basics</a:t>
            </a:r>
          </a:p>
        </p:txBody>
      </p:sp>
      <p:sp>
        <p:nvSpPr>
          <p:cNvPr id="18" name="TextBox 18"/>
          <p:cNvSpPr txBox="1"/>
          <p:nvPr/>
        </p:nvSpPr>
        <p:spPr>
          <a:xfrm>
            <a:off x="12218908" y="4348217"/>
            <a:ext cx="4132127" cy="1470660"/>
          </a:xfrm>
          <a:prstGeom prst="rect">
            <a:avLst/>
          </a:prstGeom>
        </p:spPr>
        <p:txBody>
          <a:bodyPr lIns="0" tIns="0" rIns="0" bIns="0" rtlCol="0" anchor="t">
            <a:spAutoFit/>
          </a:bodyPr>
          <a:lstStyle/>
          <a:p>
            <a:pPr marL="0" lvl="0" indent="0" algn="just">
              <a:lnSpc>
                <a:spcPts val="3779"/>
              </a:lnSpc>
              <a:spcBef>
                <a:spcPct val="0"/>
              </a:spcBef>
            </a:pPr>
            <a:r>
              <a:rPr lang="en-US" sz="2799" spc="44">
                <a:solidFill>
                  <a:srgbClr val="000000"/>
                </a:solidFill>
                <a:latin typeface="Times New Roman"/>
                <a:ea typeface="Times New Roman"/>
                <a:cs typeface="Times New Roman"/>
                <a:sym typeface="Times New Roman"/>
              </a:rPr>
              <a:t>This application converts images to text, which helps children to learn</a:t>
            </a:r>
          </a:p>
        </p:txBody>
      </p:sp>
      <p:sp>
        <p:nvSpPr>
          <p:cNvPr id="19" name="TextBox 19"/>
          <p:cNvSpPr txBox="1"/>
          <p:nvPr/>
        </p:nvSpPr>
        <p:spPr>
          <a:xfrm>
            <a:off x="12218908" y="6816898"/>
            <a:ext cx="4132127" cy="1946910"/>
          </a:xfrm>
          <a:prstGeom prst="rect">
            <a:avLst/>
          </a:prstGeom>
        </p:spPr>
        <p:txBody>
          <a:bodyPr lIns="0" tIns="0" rIns="0" bIns="0" rtlCol="0" anchor="t">
            <a:spAutoFit/>
          </a:bodyPr>
          <a:lstStyle/>
          <a:p>
            <a:pPr marL="0" lvl="0" indent="0" algn="just">
              <a:lnSpc>
                <a:spcPts val="3779"/>
              </a:lnSpc>
              <a:spcBef>
                <a:spcPct val="0"/>
              </a:spcBef>
            </a:pPr>
            <a:r>
              <a:rPr lang="en-US" sz="2799" spc="44">
                <a:solidFill>
                  <a:srgbClr val="000000"/>
                </a:solidFill>
                <a:latin typeface="Times New Roman"/>
                <a:ea typeface="Times New Roman"/>
                <a:cs typeface="Times New Roman"/>
                <a:sym typeface="Times New Roman"/>
              </a:rPr>
              <a:t>The skill will go a long way in their life in the context of school and afterwards</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5097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659015" y="2174331"/>
            <a:ext cx="7848753" cy="2453513"/>
          </a:xfrm>
          <a:prstGeom prst="rect">
            <a:avLst/>
          </a:prstGeom>
        </p:spPr>
        <p:txBody>
          <a:bodyPr lIns="0" tIns="0" rIns="0" bIns="0" rtlCol="0" anchor="t">
            <a:spAutoFit/>
          </a:bodyPr>
          <a:lstStyle/>
          <a:p>
            <a:pPr algn="l">
              <a:lnSpc>
                <a:spcPts val="8730"/>
              </a:lnSpc>
            </a:pPr>
            <a:r>
              <a:rPr lang="en-US" sz="9000">
                <a:solidFill>
                  <a:srgbClr val="000000"/>
                </a:solidFill>
                <a:latin typeface="Times New Roman Bold"/>
                <a:ea typeface="Times New Roman Bold"/>
                <a:cs typeface="Times New Roman Bold"/>
                <a:sym typeface="Times New Roman Bold"/>
              </a:rPr>
              <a:t>PROPOSED SYSTEM</a:t>
            </a:r>
          </a:p>
        </p:txBody>
      </p:sp>
      <p:sp>
        <p:nvSpPr>
          <p:cNvPr id="6" name="TextBox 6"/>
          <p:cNvSpPr txBox="1"/>
          <p:nvPr/>
        </p:nvSpPr>
        <p:spPr>
          <a:xfrm>
            <a:off x="8659015" y="4731357"/>
            <a:ext cx="7707571" cy="2372593"/>
          </a:xfrm>
          <a:prstGeom prst="rect">
            <a:avLst/>
          </a:prstGeom>
        </p:spPr>
        <p:txBody>
          <a:bodyPr lIns="0" tIns="0" rIns="0" bIns="0" rtlCol="0" anchor="t">
            <a:spAutoFit/>
          </a:bodyPr>
          <a:lstStyle/>
          <a:p>
            <a:pPr algn="just">
              <a:lnSpc>
                <a:spcPts val="3914"/>
              </a:lnSpc>
            </a:pPr>
            <a:r>
              <a:rPr lang="en-US" sz="2899" spc="173" dirty="0">
                <a:solidFill>
                  <a:srgbClr val="000000"/>
                </a:solidFill>
                <a:latin typeface="Times New Roman"/>
                <a:ea typeface="Times New Roman"/>
                <a:cs typeface="Times New Roman"/>
                <a:sym typeface="Times New Roman"/>
              </a:rPr>
              <a:t>This project has two phases :</a:t>
            </a:r>
          </a:p>
          <a:p>
            <a:pPr marL="626104" lvl="1" indent="-313052" algn="just">
              <a:lnSpc>
                <a:spcPts val="3914"/>
              </a:lnSpc>
              <a:buFont typeface="Arial"/>
              <a:buChar char="•"/>
            </a:pPr>
            <a:r>
              <a:rPr lang="en-US" sz="2899" spc="173" dirty="0">
                <a:solidFill>
                  <a:srgbClr val="000000"/>
                </a:solidFill>
                <a:latin typeface="Times New Roman"/>
                <a:ea typeface="Times New Roman"/>
                <a:cs typeface="Times New Roman"/>
                <a:sym typeface="Times New Roman"/>
              </a:rPr>
              <a:t>It converts the audio, message into the sign language.</a:t>
            </a:r>
          </a:p>
          <a:p>
            <a:pPr marL="626104" lvl="1" indent="-313052" algn="just">
              <a:lnSpc>
                <a:spcPts val="3914"/>
              </a:lnSpc>
              <a:buFont typeface="Arial"/>
              <a:buChar char="•"/>
            </a:pPr>
            <a:r>
              <a:rPr lang="en-US" sz="2899" spc="173" dirty="0">
                <a:solidFill>
                  <a:srgbClr val="000000"/>
                </a:solidFill>
                <a:latin typeface="Times New Roman"/>
                <a:ea typeface="Times New Roman"/>
                <a:cs typeface="Times New Roman"/>
                <a:sym typeface="Times New Roman"/>
              </a:rPr>
              <a:t>It converts images into text/speech</a:t>
            </a:r>
          </a:p>
          <a:p>
            <a:pPr marL="0" lvl="0" indent="0" algn="just">
              <a:lnSpc>
                <a:spcPts val="2699"/>
              </a:lnSpc>
              <a:spcBef>
                <a:spcPct val="0"/>
              </a:spcBef>
            </a:pPr>
            <a:endParaRPr lang="en-US" sz="2899" spc="173" dirty="0">
              <a:solidFill>
                <a:srgbClr val="000000"/>
              </a:solidFill>
              <a:latin typeface="Times New Roman"/>
              <a:ea typeface="Times New Roman"/>
              <a:cs typeface="Times New Roman"/>
              <a:sym typeface="Times New Roman"/>
            </a:endParaRPr>
          </a:p>
        </p:txBody>
      </p:sp>
      <p:sp>
        <p:nvSpPr>
          <p:cNvPr id="7" name="TextBox 7"/>
          <p:cNvSpPr txBox="1"/>
          <p:nvPr/>
        </p:nvSpPr>
        <p:spPr>
          <a:xfrm>
            <a:off x="8659015" y="6999175"/>
            <a:ext cx="7848753" cy="2372593"/>
          </a:xfrm>
          <a:prstGeom prst="rect">
            <a:avLst/>
          </a:prstGeom>
        </p:spPr>
        <p:txBody>
          <a:bodyPr lIns="0" tIns="0" rIns="0" bIns="0" rtlCol="0" anchor="t">
            <a:spAutoFit/>
          </a:bodyPr>
          <a:lstStyle/>
          <a:p>
            <a:pPr algn="just">
              <a:lnSpc>
                <a:spcPts val="3914"/>
              </a:lnSpc>
            </a:pPr>
            <a:r>
              <a:rPr lang="en-US" sz="2899" spc="173">
                <a:solidFill>
                  <a:srgbClr val="000000"/>
                </a:solidFill>
                <a:latin typeface="Times New Roman"/>
                <a:ea typeface="Times New Roman"/>
                <a:cs typeface="Times New Roman"/>
                <a:sym typeface="Times New Roman"/>
              </a:rPr>
              <a:t>In this it takes audio as input, search that recording using Google api, display the text on screen and finally it gives sign code of given input using  Sign Language generator. </a:t>
            </a:r>
          </a:p>
          <a:p>
            <a:pPr marL="0" lvl="0" indent="0" algn="just">
              <a:lnSpc>
                <a:spcPts val="2699"/>
              </a:lnSpc>
              <a:spcBef>
                <a:spcPct val="0"/>
              </a:spcBef>
            </a:pPr>
            <a:endParaRPr lang="en-US" sz="2899" spc="173">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9659826" y="0"/>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1430000" y="1357121"/>
            <a:ext cx="5745974" cy="4656220"/>
          </a:xfrm>
          <a:custGeom>
            <a:avLst/>
            <a:gdLst/>
            <a:ahLst/>
            <a:cxnLst/>
            <a:rect l="l" t="t" r="r" b="b"/>
            <a:pathLst>
              <a:path w="5745974" h="4656220">
                <a:moveTo>
                  <a:pt x="0" y="0"/>
                </a:moveTo>
                <a:lnTo>
                  <a:pt x="5745974" y="0"/>
                </a:lnTo>
                <a:lnTo>
                  <a:pt x="5745974" y="4656220"/>
                </a:lnTo>
                <a:lnTo>
                  <a:pt x="0" y="4656220"/>
                </a:lnTo>
                <a:lnTo>
                  <a:pt x="0" y="0"/>
                </a:lnTo>
                <a:close/>
              </a:path>
            </a:pathLst>
          </a:custGeom>
          <a:blipFill>
            <a:blip r:embed="rId5"/>
            <a:stretch>
              <a:fillRect/>
            </a:stretch>
          </a:blipFill>
        </p:spPr>
        <p:txBody>
          <a:bodyPr/>
          <a:lstStyle/>
          <a:p>
            <a:endParaRPr lang="en-IN" dirty="0"/>
          </a:p>
        </p:txBody>
      </p:sp>
      <p:sp>
        <p:nvSpPr>
          <p:cNvPr id="5" name="TextBox 5"/>
          <p:cNvSpPr txBox="1"/>
          <p:nvPr/>
        </p:nvSpPr>
        <p:spPr>
          <a:xfrm>
            <a:off x="730205" y="876300"/>
            <a:ext cx="8718595" cy="1053173"/>
          </a:xfrm>
          <a:prstGeom prst="rect">
            <a:avLst/>
          </a:prstGeom>
        </p:spPr>
        <p:txBody>
          <a:bodyPr wrap="square" lIns="0" tIns="0" rIns="0" bIns="0" rtlCol="0" anchor="t">
            <a:spAutoFit/>
          </a:bodyPr>
          <a:lstStyle/>
          <a:p>
            <a:pPr algn="l">
              <a:lnSpc>
                <a:spcPts val="8730"/>
              </a:lnSpc>
            </a:pPr>
            <a:r>
              <a:rPr lang="en-US" sz="7200" dirty="0">
                <a:solidFill>
                  <a:srgbClr val="000000"/>
                </a:solidFill>
                <a:latin typeface="Times New Roman Bold"/>
                <a:ea typeface="Times New Roman Bold"/>
                <a:cs typeface="Times New Roman Bold"/>
                <a:sym typeface="Times New Roman Bold"/>
              </a:rPr>
              <a:t>EXISTING  SYSTEM</a:t>
            </a:r>
          </a:p>
        </p:txBody>
      </p:sp>
      <p:sp>
        <p:nvSpPr>
          <p:cNvPr id="6" name="TextBox 6"/>
          <p:cNvSpPr txBox="1"/>
          <p:nvPr/>
        </p:nvSpPr>
        <p:spPr>
          <a:xfrm>
            <a:off x="858805" y="2504898"/>
            <a:ext cx="8015425" cy="3267498"/>
          </a:xfrm>
          <a:prstGeom prst="rect">
            <a:avLst/>
          </a:prstGeom>
        </p:spPr>
        <p:txBody>
          <a:bodyPr wrap="square" lIns="0" tIns="0" rIns="0" bIns="0" rtlCol="0" anchor="t">
            <a:spAutoFit/>
          </a:bodyPr>
          <a:lstStyle/>
          <a:p>
            <a:pPr algn="just">
              <a:lnSpc>
                <a:spcPts val="4346"/>
              </a:lnSpc>
              <a:spcBef>
                <a:spcPct val="0"/>
              </a:spcBef>
            </a:pPr>
            <a:r>
              <a:rPr lang="en-US" sz="3219" spc="193" dirty="0">
                <a:solidFill>
                  <a:srgbClr val="000000"/>
                </a:solidFill>
                <a:latin typeface="Times New Roman"/>
                <a:ea typeface="Times New Roman"/>
                <a:cs typeface="Times New Roman"/>
                <a:sym typeface="Times New Roman"/>
              </a:rPr>
              <a:t>There have been many projects done on the sign languages that convert sign language as input to text or audio as output</a:t>
            </a:r>
            <a:endParaRPr lang="en-US" sz="3219" b="1" i="0" spc="193" dirty="0">
              <a:solidFill>
                <a:srgbClr val="000000"/>
              </a:solidFill>
              <a:effectLst/>
              <a:latin typeface="Times New Roman"/>
              <a:cs typeface="Times New Roman"/>
              <a:sym typeface="Times New Roman"/>
            </a:endParaRPr>
          </a:p>
          <a:p>
            <a:pPr algn="just">
              <a:lnSpc>
                <a:spcPts val="4346"/>
              </a:lnSpc>
              <a:spcBef>
                <a:spcPct val="0"/>
              </a:spcBef>
            </a:pPr>
            <a:endParaRPr lang="en-US" sz="3219" b="1" spc="193" dirty="0">
              <a:solidFill>
                <a:srgbClr val="000000"/>
              </a:solidFill>
              <a:latin typeface="Times New Roman"/>
              <a:cs typeface="Times New Roman"/>
              <a:sym typeface="Times New Roman"/>
            </a:endParaRPr>
          </a:p>
          <a:p>
            <a:pPr marL="0" lvl="0" indent="0" algn="just">
              <a:lnSpc>
                <a:spcPts val="4346"/>
              </a:lnSpc>
              <a:spcBef>
                <a:spcPct val="0"/>
              </a:spcBef>
            </a:pPr>
            <a:endParaRPr lang="en-US" sz="3219" spc="193" dirty="0">
              <a:solidFill>
                <a:srgbClr val="000000"/>
              </a:solidFill>
              <a:latin typeface="Times New Roman"/>
              <a:ea typeface="Times New Roman"/>
              <a:cs typeface="Times New Roman"/>
              <a:sym typeface="Times New Roman"/>
            </a:endParaRPr>
          </a:p>
        </p:txBody>
      </p:sp>
      <p:graphicFrame>
        <p:nvGraphicFramePr>
          <p:cNvPr id="7" name="Table 6">
            <a:extLst>
              <a:ext uri="{FF2B5EF4-FFF2-40B4-BE49-F238E27FC236}">
                <a16:creationId xmlns:a16="http://schemas.microsoft.com/office/drawing/2014/main" id="{79C9093C-7DA3-5EE7-6541-FDEC2D00F437}"/>
              </a:ext>
            </a:extLst>
          </p:cNvPr>
          <p:cNvGraphicFramePr>
            <a:graphicFrameLocks noGrp="1"/>
          </p:cNvGraphicFramePr>
          <p:nvPr>
            <p:extLst>
              <p:ext uri="{D42A27DB-BD31-4B8C-83A1-F6EECF244321}">
                <p14:modId xmlns:p14="http://schemas.microsoft.com/office/powerpoint/2010/main" val="1338259974"/>
              </p:ext>
            </p:extLst>
          </p:nvPr>
        </p:nvGraphicFramePr>
        <p:xfrm>
          <a:off x="990600" y="6588766"/>
          <a:ext cx="16002000" cy="2908008"/>
        </p:xfrm>
        <a:graphic>
          <a:graphicData uri="http://schemas.openxmlformats.org/drawingml/2006/table">
            <a:tbl>
              <a:tblPr firstRow="1" bandRow="1">
                <a:tableStyleId>{7DF18680-E054-41AD-8BC1-D1AEF772440D}</a:tableStyleId>
              </a:tblPr>
              <a:tblGrid>
                <a:gridCol w="3172692">
                  <a:extLst>
                    <a:ext uri="{9D8B030D-6E8A-4147-A177-3AD203B41FA5}">
                      <a16:colId xmlns:a16="http://schemas.microsoft.com/office/drawing/2014/main" val="4291833034"/>
                    </a:ext>
                  </a:extLst>
                </a:gridCol>
                <a:gridCol w="4276436">
                  <a:extLst>
                    <a:ext uri="{9D8B030D-6E8A-4147-A177-3AD203B41FA5}">
                      <a16:colId xmlns:a16="http://schemas.microsoft.com/office/drawing/2014/main" val="912389172"/>
                    </a:ext>
                  </a:extLst>
                </a:gridCol>
                <a:gridCol w="4276436">
                  <a:extLst>
                    <a:ext uri="{9D8B030D-6E8A-4147-A177-3AD203B41FA5}">
                      <a16:colId xmlns:a16="http://schemas.microsoft.com/office/drawing/2014/main" val="3374114632"/>
                    </a:ext>
                  </a:extLst>
                </a:gridCol>
                <a:gridCol w="4276436">
                  <a:extLst>
                    <a:ext uri="{9D8B030D-6E8A-4147-A177-3AD203B41FA5}">
                      <a16:colId xmlns:a16="http://schemas.microsoft.com/office/drawing/2014/main" val="2945512164"/>
                    </a:ext>
                  </a:extLst>
                </a:gridCol>
              </a:tblGrid>
              <a:tr h="936416">
                <a:tc>
                  <a:txBody>
                    <a:bodyPr/>
                    <a:lstStyle/>
                    <a:p>
                      <a:pPr algn="ctr" fontAlgn="t"/>
                      <a:r>
                        <a:rPr lang="en-IN" sz="2800" b="1" i="0" u="none" strike="noStrike" dirty="0">
                          <a:solidFill>
                            <a:srgbClr val="000000"/>
                          </a:solidFill>
                          <a:effectLst/>
                          <a:latin typeface="Calibri" panose="020F0502020204030204" pitchFamily="34" charset="0"/>
                        </a:rPr>
                        <a:t>Paper Title</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Authors</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Summary</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Drawbacks</a:t>
                      </a:r>
                    </a:p>
                  </a:txBody>
                  <a:tcPr marL="6350" marR="6350" marT="6350" marB="0" anchor="ctr"/>
                </a:tc>
                <a:extLst>
                  <a:ext uri="{0D108BD9-81ED-4DB2-BD59-A6C34878D82A}">
                    <a16:rowId xmlns:a16="http://schemas.microsoft.com/office/drawing/2014/main" val="3435119469"/>
                  </a:ext>
                </a:extLst>
              </a:tr>
              <a:tr h="1971592">
                <a:tc>
                  <a:txBody>
                    <a:bodyPr/>
                    <a:lstStyle/>
                    <a:p>
                      <a:pPr algn="ctr" fontAlgn="b"/>
                      <a:r>
                        <a:rPr lang="en-US" sz="2000" b="0" i="0" u="none" strike="noStrike" dirty="0">
                          <a:solidFill>
                            <a:srgbClr val="000000"/>
                          </a:solidFill>
                          <a:effectLst/>
                          <a:latin typeface="Calibri" panose="020F0502020204030204" pitchFamily="34" charset="0"/>
                        </a:rPr>
                        <a:t>A Survey of Sign Language Recognition and Translation Systems</a:t>
                      </a:r>
                    </a:p>
                  </a:txBody>
                  <a:tcPr marL="6350" marR="6350" marT="6350" marB="0" anchor="ctr"/>
                </a:tc>
                <a:tc>
                  <a:txBody>
                    <a:bodyPr/>
                    <a:lstStyle/>
                    <a:p>
                      <a:pPr algn="ctr" fontAlgn="b"/>
                      <a:r>
                        <a:rPr lang="en-IN" sz="2000" b="0" i="0" u="none" strike="noStrike" dirty="0">
                          <a:solidFill>
                            <a:srgbClr val="000000"/>
                          </a:solidFill>
                          <a:effectLst/>
                          <a:latin typeface="Calibri" panose="020F0502020204030204" pitchFamily="34" charset="0"/>
                        </a:rPr>
                        <a:t>Sharma et al. (2020)</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Reviews various approaches to sign language recognition and translation systems.</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High computational requirements; Limited vocabulary coverage.</a:t>
                      </a:r>
                    </a:p>
                  </a:txBody>
                  <a:tcPr marL="6350" marR="6350" marT="6350" marB="0" anchor="ctr"/>
                </a:tc>
                <a:extLst>
                  <a:ext uri="{0D108BD9-81ED-4DB2-BD59-A6C34878D82A}">
                    <a16:rowId xmlns:a16="http://schemas.microsoft.com/office/drawing/2014/main" val="261489454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AFCF47B-10D8-37EF-0A33-7477D9715383}"/>
              </a:ext>
            </a:extLst>
          </p:cNvPr>
          <p:cNvSpPr/>
          <p:nvPr/>
        </p:nvSpPr>
        <p:spPr>
          <a:xfrm rot="-5400000">
            <a:off x="4000500" y="-398693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id="4" name="Table 3">
            <a:extLst>
              <a:ext uri="{FF2B5EF4-FFF2-40B4-BE49-F238E27FC236}">
                <a16:creationId xmlns:a16="http://schemas.microsoft.com/office/drawing/2014/main" id="{7AF3817F-92D1-20A8-987C-643FC5FEACAF}"/>
              </a:ext>
            </a:extLst>
          </p:cNvPr>
          <p:cNvGraphicFramePr>
            <a:graphicFrameLocks noGrp="1"/>
          </p:cNvGraphicFramePr>
          <p:nvPr>
            <p:extLst>
              <p:ext uri="{D42A27DB-BD31-4B8C-83A1-F6EECF244321}">
                <p14:modId xmlns:p14="http://schemas.microsoft.com/office/powerpoint/2010/main" val="3760432904"/>
              </p:ext>
            </p:extLst>
          </p:nvPr>
        </p:nvGraphicFramePr>
        <p:xfrm>
          <a:off x="1524000" y="647700"/>
          <a:ext cx="15925800" cy="8544275"/>
        </p:xfrm>
        <a:graphic>
          <a:graphicData uri="http://schemas.openxmlformats.org/drawingml/2006/table">
            <a:tbl>
              <a:tblPr firstRow="1" bandRow="1">
                <a:tableStyleId>{7DF18680-E054-41AD-8BC1-D1AEF772440D}</a:tableStyleId>
              </a:tblPr>
              <a:tblGrid>
                <a:gridCol w="3157584">
                  <a:extLst>
                    <a:ext uri="{9D8B030D-6E8A-4147-A177-3AD203B41FA5}">
                      <a16:colId xmlns:a16="http://schemas.microsoft.com/office/drawing/2014/main" val="4291833034"/>
                    </a:ext>
                  </a:extLst>
                </a:gridCol>
                <a:gridCol w="4256072">
                  <a:extLst>
                    <a:ext uri="{9D8B030D-6E8A-4147-A177-3AD203B41FA5}">
                      <a16:colId xmlns:a16="http://schemas.microsoft.com/office/drawing/2014/main" val="912389172"/>
                    </a:ext>
                  </a:extLst>
                </a:gridCol>
                <a:gridCol w="4256072">
                  <a:extLst>
                    <a:ext uri="{9D8B030D-6E8A-4147-A177-3AD203B41FA5}">
                      <a16:colId xmlns:a16="http://schemas.microsoft.com/office/drawing/2014/main" val="3374114632"/>
                    </a:ext>
                  </a:extLst>
                </a:gridCol>
                <a:gridCol w="4256072">
                  <a:extLst>
                    <a:ext uri="{9D8B030D-6E8A-4147-A177-3AD203B41FA5}">
                      <a16:colId xmlns:a16="http://schemas.microsoft.com/office/drawing/2014/main" val="2945512164"/>
                    </a:ext>
                  </a:extLst>
                </a:gridCol>
              </a:tblGrid>
              <a:tr h="884419">
                <a:tc>
                  <a:txBody>
                    <a:bodyPr/>
                    <a:lstStyle/>
                    <a:p>
                      <a:pPr algn="ctr" fontAlgn="t"/>
                      <a:r>
                        <a:rPr lang="en-IN" sz="2800" b="1" i="0" u="none" strike="noStrike" dirty="0">
                          <a:solidFill>
                            <a:srgbClr val="000000"/>
                          </a:solidFill>
                          <a:effectLst/>
                          <a:latin typeface="Calibri" panose="020F0502020204030204" pitchFamily="34" charset="0"/>
                        </a:rPr>
                        <a:t>Paper Title</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Authors</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Summary</a:t>
                      </a:r>
                    </a:p>
                  </a:txBody>
                  <a:tcPr marL="6350" marR="6350" marT="6350" marB="0" anchor="ctr"/>
                </a:tc>
                <a:tc>
                  <a:txBody>
                    <a:bodyPr/>
                    <a:lstStyle/>
                    <a:p>
                      <a:pPr algn="ctr" fontAlgn="t"/>
                      <a:r>
                        <a:rPr lang="en-IN" sz="2800" b="1" i="0" u="none" strike="noStrike" dirty="0">
                          <a:solidFill>
                            <a:srgbClr val="000000"/>
                          </a:solidFill>
                          <a:effectLst/>
                          <a:latin typeface="Calibri" panose="020F0502020204030204" pitchFamily="34" charset="0"/>
                        </a:rPr>
                        <a:t>Drawbacks</a:t>
                      </a:r>
                    </a:p>
                  </a:txBody>
                  <a:tcPr marL="6350" marR="6350" marT="6350" marB="0" anchor="ctr"/>
                </a:tc>
                <a:extLst>
                  <a:ext uri="{0D108BD9-81ED-4DB2-BD59-A6C34878D82A}">
                    <a16:rowId xmlns:a16="http://schemas.microsoft.com/office/drawing/2014/main" val="3435119469"/>
                  </a:ext>
                </a:extLst>
              </a:tr>
              <a:tr h="2094375">
                <a:tc>
                  <a:txBody>
                    <a:bodyPr/>
                    <a:lstStyle/>
                    <a:p>
                      <a:pPr algn="ctr" fontAlgn="b"/>
                      <a:r>
                        <a:rPr lang="en-US" sz="2000" b="0" i="0" u="none" strike="noStrike" dirty="0">
                          <a:solidFill>
                            <a:srgbClr val="000000"/>
                          </a:solidFill>
                          <a:effectLst/>
                          <a:latin typeface="Calibri" panose="020F0502020204030204" pitchFamily="34" charset="0"/>
                        </a:rPr>
                        <a:t>Real-time Sign Language Translation using Machine Learning</a:t>
                      </a:r>
                    </a:p>
                  </a:txBody>
                  <a:tcPr marL="6350" marR="6350" marT="6350" marB="0" anchor="ctr"/>
                </a:tc>
                <a:tc>
                  <a:txBody>
                    <a:bodyPr/>
                    <a:lstStyle/>
                    <a:p>
                      <a:pPr algn="ctr" fontAlgn="b"/>
                      <a:r>
                        <a:rPr lang="en-IN" sz="2000" b="0" i="0" u="none" strike="noStrike" dirty="0">
                          <a:solidFill>
                            <a:srgbClr val="000000"/>
                          </a:solidFill>
                          <a:effectLst/>
                          <a:latin typeface="Calibri" panose="020F0502020204030204" pitchFamily="34" charset="0"/>
                        </a:rPr>
                        <a:t>Chen et al. (2019)</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Discusses the use of machine learning for real-time translation between sign language and text.</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May struggle with context understanding; Recognition errors with complex signs.</a:t>
                      </a:r>
                    </a:p>
                  </a:txBody>
                  <a:tcPr marL="6350" marR="6350" marT="6350" marB="0" anchor="ctr"/>
                </a:tc>
                <a:extLst>
                  <a:ext uri="{0D108BD9-81ED-4DB2-BD59-A6C34878D82A}">
                    <a16:rowId xmlns:a16="http://schemas.microsoft.com/office/drawing/2014/main" val="488728231"/>
                  </a:ext>
                </a:extLst>
              </a:tr>
              <a:tr h="1851683">
                <a:tc>
                  <a:txBody>
                    <a:bodyPr/>
                    <a:lstStyle/>
                    <a:p>
                      <a:pPr algn="ctr" fontAlgn="b"/>
                      <a:r>
                        <a:rPr lang="en-US" sz="2000" b="0" i="0" u="none" strike="noStrike" dirty="0">
                          <a:solidFill>
                            <a:srgbClr val="000000"/>
                          </a:solidFill>
                          <a:effectLst/>
                          <a:latin typeface="Calibri" panose="020F0502020204030204" pitchFamily="34" charset="0"/>
                        </a:rPr>
                        <a:t>An Interactive Gesture Recognition System for Deaf and Hearing-Impaired People</a:t>
                      </a:r>
                    </a:p>
                  </a:txBody>
                  <a:tcPr marL="6350" marR="6350" marT="6350" marB="0" anchor="ctr"/>
                </a:tc>
                <a:tc>
                  <a:txBody>
                    <a:bodyPr/>
                    <a:lstStyle/>
                    <a:p>
                      <a:pPr algn="ctr" fontAlgn="b"/>
                      <a:r>
                        <a:rPr lang="en-IN" sz="2000" b="0" i="0" u="none" strike="noStrike" dirty="0">
                          <a:solidFill>
                            <a:srgbClr val="000000"/>
                          </a:solidFill>
                          <a:effectLst/>
                          <a:latin typeface="Calibri" panose="020F0502020204030204" pitchFamily="34" charset="0"/>
                        </a:rPr>
                        <a:t>Kumar &amp; Kumar (2021)</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Describes an interactive system that translates gestures into text and speech.</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Ambiguities in gesture interpretation; Dependence on lighting and camera quality.</a:t>
                      </a:r>
                    </a:p>
                  </a:txBody>
                  <a:tcPr marL="6350" marR="6350" marT="6350" marB="0" anchor="ctr"/>
                </a:tc>
                <a:extLst>
                  <a:ext uri="{0D108BD9-81ED-4DB2-BD59-A6C34878D82A}">
                    <a16:rowId xmlns:a16="http://schemas.microsoft.com/office/drawing/2014/main" val="269854677"/>
                  </a:ext>
                </a:extLst>
              </a:tr>
              <a:tr h="1851683">
                <a:tc>
                  <a:txBody>
                    <a:bodyPr/>
                    <a:lstStyle/>
                    <a:p>
                      <a:pPr algn="ctr" fontAlgn="b"/>
                      <a:r>
                        <a:rPr lang="en-US" sz="2000" b="0" i="0" u="none" strike="noStrike" dirty="0">
                          <a:solidFill>
                            <a:srgbClr val="000000"/>
                          </a:solidFill>
                          <a:effectLst/>
                          <a:latin typeface="Calibri" panose="020F0502020204030204" pitchFamily="34" charset="0"/>
                        </a:rPr>
                        <a:t>Two-Way Communication for Deaf and Hard of Hearing Individuals: A Review</a:t>
                      </a:r>
                    </a:p>
                  </a:txBody>
                  <a:tcPr marL="6350" marR="6350" marT="6350" marB="0" anchor="ctr"/>
                </a:tc>
                <a:tc>
                  <a:txBody>
                    <a:bodyPr/>
                    <a:lstStyle/>
                    <a:p>
                      <a:pPr algn="ctr" fontAlgn="b"/>
                      <a:r>
                        <a:rPr lang="en-IN" sz="2000" b="0" i="0" u="none" strike="noStrike" dirty="0">
                          <a:solidFill>
                            <a:srgbClr val="000000"/>
                          </a:solidFill>
                          <a:effectLst/>
                          <a:latin typeface="Calibri" panose="020F0502020204030204" pitchFamily="34" charset="0"/>
                        </a:rPr>
                        <a:t>Smith &amp; Johnson (2018)</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Reviews existing technologies for facilitating two-way communication.</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Limited support for regional sign languages; Hardware costs may be prohibitive.</a:t>
                      </a:r>
                    </a:p>
                  </a:txBody>
                  <a:tcPr marL="6350" marR="6350" marT="6350" marB="0" anchor="ctr"/>
                </a:tc>
                <a:extLst>
                  <a:ext uri="{0D108BD9-81ED-4DB2-BD59-A6C34878D82A}">
                    <a16:rowId xmlns:a16="http://schemas.microsoft.com/office/drawing/2014/main" val="2431325012"/>
                  </a:ext>
                </a:extLst>
              </a:tr>
              <a:tr h="1862115">
                <a:tc>
                  <a:txBody>
                    <a:bodyPr/>
                    <a:lstStyle/>
                    <a:p>
                      <a:pPr algn="ctr" fontAlgn="b"/>
                      <a:r>
                        <a:rPr lang="en-US" sz="2000" b="0" i="0" u="none" strike="noStrike" dirty="0">
                          <a:solidFill>
                            <a:srgbClr val="000000"/>
                          </a:solidFill>
                          <a:effectLst/>
                          <a:latin typeface="Calibri" panose="020F0502020204030204" pitchFamily="34" charset="0"/>
                        </a:rPr>
                        <a:t>Gesture Recognition Systems for Deaf Communication: Challenges and Future Directions</a:t>
                      </a:r>
                    </a:p>
                  </a:txBody>
                  <a:tcPr marL="6350" marR="6350" marT="6350" marB="0" anchor="ctr"/>
                </a:tc>
                <a:tc>
                  <a:txBody>
                    <a:bodyPr/>
                    <a:lstStyle/>
                    <a:p>
                      <a:pPr algn="ctr" fontAlgn="b"/>
                      <a:r>
                        <a:rPr lang="en-IN" sz="2000" b="0" i="0" u="none" strike="noStrike" dirty="0">
                          <a:solidFill>
                            <a:srgbClr val="000000"/>
                          </a:solidFill>
                          <a:effectLst/>
                          <a:latin typeface="Calibri" panose="020F0502020204030204" pitchFamily="34" charset="0"/>
                        </a:rPr>
                        <a:t>Wang et al. (2022)</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Discusses challenges in gesture recognition systems and proposes future directions.</a:t>
                      </a:r>
                    </a:p>
                  </a:txBody>
                  <a:tcPr marL="6350" marR="6350" marT="6350" marB="0" anchor="ctr"/>
                </a:tc>
                <a:tc>
                  <a:txBody>
                    <a:bodyPr/>
                    <a:lstStyle/>
                    <a:p>
                      <a:pPr algn="ctr" fontAlgn="b"/>
                      <a:r>
                        <a:rPr lang="en-US" sz="2000" b="0" i="0" u="none" strike="noStrike" dirty="0">
                          <a:solidFill>
                            <a:srgbClr val="000000"/>
                          </a:solidFill>
                          <a:effectLst/>
                          <a:latin typeface="Calibri" panose="020F0502020204030204" pitchFamily="34" charset="0"/>
                        </a:rPr>
                        <a:t>Requires extensive datasets for training; Lack of emotional context in translations.</a:t>
                      </a:r>
                    </a:p>
                  </a:txBody>
                  <a:tcPr marL="6350" marR="6350" marT="6350" marB="0" anchor="ctr"/>
                </a:tc>
                <a:extLst>
                  <a:ext uri="{0D108BD9-81ED-4DB2-BD59-A6C34878D82A}">
                    <a16:rowId xmlns:a16="http://schemas.microsoft.com/office/drawing/2014/main" val="2614894544"/>
                  </a:ext>
                </a:extLst>
              </a:tr>
            </a:tbl>
          </a:graphicData>
        </a:graphic>
      </p:graphicFrame>
    </p:spTree>
    <p:extLst>
      <p:ext uri="{BB962C8B-B14F-4D97-AF65-F5344CB8AC3E}">
        <p14:creationId xmlns:p14="http://schemas.microsoft.com/office/powerpoint/2010/main" val="249298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75772" y="1394160"/>
            <a:ext cx="16238497" cy="1348665"/>
          </a:xfrm>
          <a:prstGeom prst="rect">
            <a:avLst/>
          </a:prstGeom>
        </p:spPr>
        <p:txBody>
          <a:bodyPr lIns="0" tIns="0" rIns="0" bIns="0" rtlCol="0" anchor="t">
            <a:spAutoFit/>
          </a:bodyPr>
          <a:lstStyle/>
          <a:p>
            <a:pPr algn="ctr">
              <a:lnSpc>
                <a:spcPts val="8729"/>
              </a:lnSpc>
            </a:pPr>
            <a:r>
              <a:rPr lang="en-US" sz="8999">
                <a:solidFill>
                  <a:srgbClr val="000000"/>
                </a:solidFill>
                <a:latin typeface="Times New Roman Bold"/>
                <a:ea typeface="Times New Roman Bold"/>
                <a:cs typeface="Times New Roman Bold"/>
                <a:sym typeface="Times New Roman Bold"/>
              </a:rPr>
              <a:t>SYSTEM REQUIREMENTS </a:t>
            </a:r>
          </a:p>
        </p:txBody>
      </p:sp>
      <p:sp>
        <p:nvSpPr>
          <p:cNvPr id="4" name="TextBox 4"/>
          <p:cNvSpPr txBox="1"/>
          <p:nvPr/>
        </p:nvSpPr>
        <p:spPr>
          <a:xfrm>
            <a:off x="925021" y="4271379"/>
            <a:ext cx="6570501" cy="1904745"/>
          </a:xfrm>
          <a:prstGeom prst="rect">
            <a:avLst/>
          </a:prstGeom>
        </p:spPr>
        <p:txBody>
          <a:bodyPr lIns="0" tIns="0" rIns="0" bIns="0" rtlCol="0" anchor="t">
            <a:spAutoFit/>
          </a:bodyPr>
          <a:lstStyle/>
          <a:p>
            <a:pPr marL="647694" lvl="1" indent="-323847" algn="l">
              <a:lnSpc>
                <a:spcPts val="4049"/>
              </a:lnSpc>
              <a:buFont typeface="Arial"/>
              <a:buChar char="•"/>
            </a:pPr>
            <a:r>
              <a:rPr lang="en-US" sz="2999" spc="179" dirty="0">
                <a:solidFill>
                  <a:srgbClr val="000000"/>
                </a:solidFill>
                <a:latin typeface="Times New Roman"/>
                <a:ea typeface="Times New Roman"/>
                <a:cs typeface="Times New Roman"/>
                <a:sym typeface="Times New Roman"/>
              </a:rPr>
              <a:t>Processor :  Intel i5(min)  </a:t>
            </a:r>
          </a:p>
          <a:p>
            <a:pPr marL="647694" lvl="1" indent="-323847" algn="l">
              <a:lnSpc>
                <a:spcPts val="4049"/>
              </a:lnSpc>
              <a:buFont typeface="Arial"/>
              <a:buChar char="•"/>
            </a:pPr>
            <a:r>
              <a:rPr lang="en-US" sz="2999" spc="179" dirty="0">
                <a:solidFill>
                  <a:srgbClr val="000000"/>
                </a:solidFill>
                <a:latin typeface="Times New Roman"/>
                <a:ea typeface="Times New Roman"/>
                <a:cs typeface="Times New Roman"/>
                <a:sym typeface="Times New Roman"/>
              </a:rPr>
              <a:t>Hard Disk :  40 GB (min)</a:t>
            </a:r>
          </a:p>
          <a:p>
            <a:pPr marL="647694" lvl="1" indent="-323847" algn="l">
              <a:lnSpc>
                <a:spcPts val="4049"/>
              </a:lnSpc>
              <a:buFont typeface="Arial"/>
              <a:buChar char="•"/>
            </a:pPr>
            <a:r>
              <a:rPr lang="en-US" sz="2999" spc="179" dirty="0">
                <a:solidFill>
                  <a:srgbClr val="000000"/>
                </a:solidFill>
                <a:latin typeface="Times New Roman"/>
                <a:ea typeface="Times New Roman"/>
                <a:cs typeface="Times New Roman"/>
                <a:sym typeface="Times New Roman"/>
              </a:rPr>
              <a:t>Ram :  4GB</a:t>
            </a:r>
          </a:p>
          <a:p>
            <a:pPr marL="0" lvl="0" indent="0" algn="ctr">
              <a:lnSpc>
                <a:spcPts val="2699"/>
              </a:lnSpc>
              <a:spcBef>
                <a:spcPct val="0"/>
              </a:spcBef>
            </a:pPr>
            <a:endParaRPr lang="en-US" sz="2999" spc="179" dirty="0">
              <a:solidFill>
                <a:srgbClr val="000000"/>
              </a:solidFill>
              <a:latin typeface="Times New Roman"/>
              <a:ea typeface="Times New Roman"/>
              <a:cs typeface="Times New Roman"/>
              <a:sym typeface="Times New Roman"/>
            </a:endParaRPr>
          </a:p>
        </p:txBody>
      </p:sp>
      <p:sp>
        <p:nvSpPr>
          <p:cNvPr id="5" name="Freeform 5"/>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1" name="Freeform 11"/>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2" name="Freeform 12"/>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3" name="Freeform 13"/>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4" name="Freeform 14"/>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5" name="Freeform 15"/>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6" name="Freeform 16"/>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7" name="Freeform 17"/>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80812" y="6427191"/>
            <a:ext cx="3170266" cy="2536213"/>
          </a:xfrm>
          <a:custGeom>
            <a:avLst/>
            <a:gdLst/>
            <a:ahLst/>
            <a:cxnLst/>
            <a:rect l="l" t="t" r="r" b="b"/>
            <a:pathLst>
              <a:path w="3170266" h="2536213">
                <a:moveTo>
                  <a:pt x="0" y="0"/>
                </a:moveTo>
                <a:lnTo>
                  <a:pt x="3170266" y="0"/>
                </a:lnTo>
                <a:lnTo>
                  <a:pt x="3170266" y="2536213"/>
                </a:lnTo>
                <a:lnTo>
                  <a:pt x="0" y="2536213"/>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a:off x="4861154" y="8179800"/>
            <a:ext cx="1533212" cy="1453401"/>
          </a:xfrm>
          <a:custGeom>
            <a:avLst/>
            <a:gdLst/>
            <a:ahLst/>
            <a:cxnLst/>
            <a:rect l="l" t="t" r="r" b="b"/>
            <a:pathLst>
              <a:path w="1533212" h="1453401">
                <a:moveTo>
                  <a:pt x="0" y="0"/>
                </a:moveTo>
                <a:lnTo>
                  <a:pt x="1533211" y="0"/>
                </a:lnTo>
                <a:lnTo>
                  <a:pt x="1533211" y="1453400"/>
                </a:lnTo>
                <a:lnTo>
                  <a:pt x="0" y="145340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0" name="Freeform 20"/>
          <p:cNvSpPr/>
          <p:nvPr/>
        </p:nvSpPr>
        <p:spPr>
          <a:xfrm>
            <a:off x="4641143" y="6119556"/>
            <a:ext cx="1973234" cy="1984056"/>
          </a:xfrm>
          <a:custGeom>
            <a:avLst/>
            <a:gdLst/>
            <a:ahLst/>
            <a:cxnLst/>
            <a:rect l="l" t="t" r="r" b="b"/>
            <a:pathLst>
              <a:path w="1973234" h="1984056">
                <a:moveTo>
                  <a:pt x="0" y="0"/>
                </a:moveTo>
                <a:lnTo>
                  <a:pt x="1973234" y="0"/>
                </a:lnTo>
                <a:lnTo>
                  <a:pt x="1973234" y="1984056"/>
                </a:lnTo>
                <a:lnTo>
                  <a:pt x="0" y="198405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1" name="TextBox 21"/>
          <p:cNvSpPr txBox="1"/>
          <p:nvPr/>
        </p:nvSpPr>
        <p:spPr>
          <a:xfrm>
            <a:off x="925021" y="3484502"/>
            <a:ext cx="6818560" cy="865456"/>
          </a:xfrm>
          <a:prstGeom prst="rect">
            <a:avLst/>
          </a:prstGeom>
        </p:spPr>
        <p:txBody>
          <a:bodyPr lIns="0" tIns="0" rIns="0" bIns="0" rtlCol="0" anchor="t">
            <a:spAutoFit/>
          </a:bodyPr>
          <a:lstStyle/>
          <a:p>
            <a:pPr algn="l">
              <a:lnSpc>
                <a:spcPts val="3394"/>
              </a:lnSpc>
            </a:pPr>
            <a:r>
              <a:rPr lang="en-US" sz="3499">
                <a:solidFill>
                  <a:srgbClr val="000000"/>
                </a:solidFill>
                <a:latin typeface="Times New Roman Bold"/>
                <a:ea typeface="Times New Roman Bold"/>
                <a:cs typeface="Times New Roman Bold"/>
                <a:sym typeface="Times New Roman Bold"/>
              </a:rPr>
              <a:t>HARDWARE REQUIREMENTS</a:t>
            </a:r>
          </a:p>
          <a:p>
            <a:pPr algn="ctr">
              <a:lnSpc>
                <a:spcPts val="2844"/>
              </a:lnSpc>
            </a:pPr>
            <a:endParaRPr lang="en-US" sz="3499">
              <a:solidFill>
                <a:srgbClr val="000000"/>
              </a:solidFill>
              <a:latin typeface="Times New Roman Bold"/>
              <a:ea typeface="Times New Roman Bold"/>
              <a:cs typeface="Times New Roman Bold"/>
              <a:sym typeface="Times New Roman Bold"/>
            </a:endParaRPr>
          </a:p>
        </p:txBody>
      </p:sp>
      <p:sp>
        <p:nvSpPr>
          <p:cNvPr id="22" name="TextBox 22"/>
          <p:cNvSpPr txBox="1"/>
          <p:nvPr/>
        </p:nvSpPr>
        <p:spPr>
          <a:xfrm>
            <a:off x="9392253" y="3484502"/>
            <a:ext cx="6818560" cy="865456"/>
          </a:xfrm>
          <a:prstGeom prst="rect">
            <a:avLst/>
          </a:prstGeom>
        </p:spPr>
        <p:txBody>
          <a:bodyPr lIns="0" tIns="0" rIns="0" bIns="0" rtlCol="0" anchor="t">
            <a:spAutoFit/>
          </a:bodyPr>
          <a:lstStyle/>
          <a:p>
            <a:pPr algn="l">
              <a:lnSpc>
                <a:spcPts val="3394"/>
              </a:lnSpc>
            </a:pPr>
            <a:r>
              <a:rPr lang="en-US" sz="3499">
                <a:solidFill>
                  <a:srgbClr val="000000"/>
                </a:solidFill>
                <a:latin typeface="Times New Roman Bold"/>
                <a:ea typeface="Times New Roman Bold"/>
                <a:cs typeface="Times New Roman Bold"/>
                <a:sym typeface="Times New Roman Bold"/>
              </a:rPr>
              <a:t>SOFTWARE REQUIREMENTS</a:t>
            </a:r>
          </a:p>
          <a:p>
            <a:pPr algn="ctr">
              <a:lnSpc>
                <a:spcPts val="2844"/>
              </a:lnSpc>
            </a:pPr>
            <a:endParaRPr lang="en-US" sz="3499">
              <a:solidFill>
                <a:srgbClr val="000000"/>
              </a:solidFill>
              <a:latin typeface="Times New Roman Bold"/>
              <a:ea typeface="Times New Roman Bold"/>
              <a:cs typeface="Times New Roman Bold"/>
              <a:sym typeface="Times New Roman Bold"/>
            </a:endParaRPr>
          </a:p>
        </p:txBody>
      </p:sp>
      <p:sp>
        <p:nvSpPr>
          <p:cNvPr id="23" name="TextBox 23"/>
          <p:cNvSpPr txBox="1"/>
          <p:nvPr/>
        </p:nvSpPr>
        <p:spPr>
          <a:xfrm>
            <a:off x="9392253" y="4245183"/>
            <a:ext cx="6551140" cy="3858429"/>
          </a:xfrm>
          <a:prstGeom prst="rect">
            <a:avLst/>
          </a:prstGeom>
        </p:spPr>
        <p:txBody>
          <a:bodyPr lIns="0" tIns="0" rIns="0" bIns="0" rtlCol="0" anchor="t">
            <a:spAutoFit/>
          </a:bodyPr>
          <a:lstStyle/>
          <a:p>
            <a:pPr marL="626104" lvl="1" indent="-313052" algn="l">
              <a:lnSpc>
                <a:spcPts val="3914"/>
              </a:lnSpc>
              <a:buFont typeface="Arial"/>
              <a:buChar char="•"/>
            </a:pPr>
            <a:r>
              <a:rPr lang="en-US" sz="2899" spc="173" dirty="0">
                <a:solidFill>
                  <a:srgbClr val="000000"/>
                </a:solidFill>
                <a:latin typeface="Times New Roman"/>
                <a:ea typeface="Times New Roman"/>
                <a:cs typeface="Times New Roman"/>
                <a:sym typeface="Times New Roman"/>
              </a:rPr>
              <a:t>Operating system :  Windows 7 and above.   </a:t>
            </a:r>
          </a:p>
          <a:p>
            <a:pPr marL="626104" lvl="1" indent="-313052" algn="l">
              <a:lnSpc>
                <a:spcPts val="3914"/>
              </a:lnSpc>
              <a:buFont typeface="Arial"/>
              <a:buChar char="•"/>
            </a:pPr>
            <a:r>
              <a:rPr lang="en-US" sz="2899" spc="173" dirty="0">
                <a:solidFill>
                  <a:srgbClr val="000000"/>
                </a:solidFill>
                <a:latin typeface="Times New Roman"/>
                <a:ea typeface="Times New Roman"/>
                <a:cs typeface="Times New Roman"/>
                <a:sym typeface="Times New Roman"/>
              </a:rPr>
              <a:t>Coding Language :   Python.</a:t>
            </a:r>
          </a:p>
          <a:p>
            <a:pPr marL="626104" lvl="1" indent="-313052" algn="l">
              <a:lnSpc>
                <a:spcPts val="3914"/>
              </a:lnSpc>
              <a:buFont typeface="Arial"/>
              <a:buChar char="•"/>
            </a:pPr>
            <a:r>
              <a:rPr lang="en-US" sz="2899" spc="173" dirty="0">
                <a:solidFill>
                  <a:srgbClr val="000000"/>
                </a:solidFill>
                <a:latin typeface="Times New Roman"/>
                <a:ea typeface="Times New Roman"/>
                <a:cs typeface="Times New Roman"/>
                <a:sym typeface="Times New Roman"/>
              </a:rPr>
              <a:t>Framework :   Django</a:t>
            </a:r>
          </a:p>
          <a:p>
            <a:pPr marL="626104" lvl="1" indent="-313052" algn="l">
              <a:lnSpc>
                <a:spcPts val="3914"/>
              </a:lnSpc>
              <a:buFont typeface="Arial"/>
              <a:buChar char="•"/>
            </a:pPr>
            <a:r>
              <a:rPr lang="en-US" sz="2899" spc="173" dirty="0">
                <a:solidFill>
                  <a:srgbClr val="000000"/>
                </a:solidFill>
                <a:latin typeface="Times New Roman"/>
                <a:ea typeface="Times New Roman"/>
                <a:cs typeface="Times New Roman"/>
                <a:sym typeface="Times New Roman"/>
              </a:rPr>
              <a:t>Front End : HTML, CSS, JAVASCRIPT</a:t>
            </a:r>
          </a:p>
          <a:p>
            <a:pPr marL="626104" lvl="1" indent="-313052" algn="l">
              <a:lnSpc>
                <a:spcPts val="3914"/>
              </a:lnSpc>
              <a:buFont typeface="Arial"/>
              <a:buChar char="•"/>
            </a:pPr>
            <a:r>
              <a:rPr lang="en-US" sz="2899" spc="173" dirty="0">
                <a:solidFill>
                  <a:srgbClr val="000000"/>
                </a:solidFill>
                <a:latin typeface="Times New Roman"/>
                <a:ea typeface="Times New Roman"/>
                <a:cs typeface="Times New Roman"/>
                <a:sym typeface="Times New Roman"/>
              </a:rPr>
              <a:t>Back End :  SQLite</a:t>
            </a:r>
          </a:p>
          <a:p>
            <a:pPr marL="0" lvl="0" indent="0" algn="ctr">
              <a:lnSpc>
                <a:spcPts val="2699"/>
              </a:lnSpc>
              <a:spcBef>
                <a:spcPct val="0"/>
              </a:spcBef>
            </a:pPr>
            <a:endParaRPr lang="en-US" sz="2899" spc="173"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692531"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1345712" y="1395382"/>
            <a:ext cx="3739422" cy="457941"/>
          </a:xfrm>
          <a:prstGeom prst="rect">
            <a:avLst/>
          </a:prstGeom>
        </p:spPr>
        <p:txBody>
          <a:bodyPr lIns="0" tIns="0" rIns="0" bIns="0" rtlCol="0" anchor="t">
            <a:spAutoFit/>
          </a:bodyPr>
          <a:lstStyle/>
          <a:p>
            <a:pPr algn="l">
              <a:lnSpc>
                <a:spcPts val="3158"/>
              </a:lnSpc>
            </a:pPr>
            <a:r>
              <a:rPr lang="en-US" sz="2700">
                <a:solidFill>
                  <a:srgbClr val="000000"/>
                </a:solidFill>
                <a:latin typeface="Times New Roman Bold"/>
                <a:ea typeface="Times New Roman Bold"/>
                <a:cs typeface="Times New Roman Bold"/>
                <a:sym typeface="Times New Roman Bold"/>
              </a:rPr>
              <a:t>Python</a:t>
            </a:r>
          </a:p>
        </p:txBody>
      </p:sp>
      <p:sp>
        <p:nvSpPr>
          <p:cNvPr id="29" name="TextBox 29"/>
          <p:cNvSpPr txBox="1"/>
          <p:nvPr/>
        </p:nvSpPr>
        <p:spPr>
          <a:xfrm>
            <a:off x="7062826" y="1395382"/>
            <a:ext cx="3739422" cy="457941"/>
          </a:xfrm>
          <a:prstGeom prst="rect">
            <a:avLst/>
          </a:prstGeom>
        </p:spPr>
        <p:txBody>
          <a:bodyPr lIns="0" tIns="0" rIns="0" bIns="0" rtlCol="0" anchor="t">
            <a:spAutoFit/>
          </a:bodyPr>
          <a:lstStyle/>
          <a:p>
            <a:pPr algn="l">
              <a:lnSpc>
                <a:spcPts val="3158"/>
              </a:lnSpc>
            </a:pPr>
            <a:r>
              <a:rPr lang="en-US" sz="2700">
                <a:solidFill>
                  <a:srgbClr val="000000"/>
                </a:solidFill>
                <a:latin typeface="Times New Roman Bold"/>
                <a:ea typeface="Times New Roman Bold"/>
                <a:cs typeface="Times New Roman Bold"/>
                <a:sym typeface="Times New Roman Bold"/>
              </a:rPr>
              <a:t>NLP</a:t>
            </a:r>
          </a:p>
        </p:txBody>
      </p:sp>
      <p:sp>
        <p:nvSpPr>
          <p:cNvPr id="30" name="TextBox 30"/>
          <p:cNvSpPr txBox="1"/>
          <p:nvPr/>
        </p:nvSpPr>
        <p:spPr>
          <a:xfrm>
            <a:off x="1345712" y="5496899"/>
            <a:ext cx="4137951" cy="457941"/>
          </a:xfrm>
          <a:prstGeom prst="rect">
            <a:avLst/>
          </a:prstGeom>
        </p:spPr>
        <p:txBody>
          <a:bodyPr lIns="0" tIns="0" rIns="0" bIns="0" rtlCol="0" anchor="t">
            <a:spAutoFit/>
          </a:bodyPr>
          <a:lstStyle/>
          <a:p>
            <a:pPr algn="l">
              <a:lnSpc>
                <a:spcPts val="3158"/>
              </a:lnSpc>
            </a:pPr>
            <a:r>
              <a:rPr lang="en-US" sz="2700">
                <a:solidFill>
                  <a:srgbClr val="000000"/>
                </a:solidFill>
                <a:latin typeface="Times New Roman Bold"/>
                <a:ea typeface="Times New Roman Bold"/>
                <a:cs typeface="Times New Roman Bold"/>
                <a:sym typeface="Times New Roman Bold"/>
              </a:rPr>
              <a:t>Django</a:t>
            </a:r>
          </a:p>
        </p:txBody>
      </p:sp>
      <p:sp>
        <p:nvSpPr>
          <p:cNvPr id="31" name="TextBox 31"/>
          <p:cNvSpPr txBox="1"/>
          <p:nvPr/>
        </p:nvSpPr>
        <p:spPr>
          <a:xfrm>
            <a:off x="7062826" y="5496899"/>
            <a:ext cx="3558025" cy="457941"/>
          </a:xfrm>
          <a:prstGeom prst="rect">
            <a:avLst/>
          </a:prstGeom>
        </p:spPr>
        <p:txBody>
          <a:bodyPr lIns="0" tIns="0" rIns="0" bIns="0" rtlCol="0" anchor="t">
            <a:spAutoFit/>
          </a:bodyPr>
          <a:lstStyle/>
          <a:p>
            <a:pPr algn="l">
              <a:lnSpc>
                <a:spcPts val="3158"/>
              </a:lnSpc>
            </a:pPr>
            <a:r>
              <a:rPr lang="en-US" sz="2700">
                <a:solidFill>
                  <a:srgbClr val="000000"/>
                </a:solidFill>
                <a:latin typeface="Times New Roman Bold"/>
                <a:ea typeface="Times New Roman Bold"/>
                <a:cs typeface="Times New Roman Bold"/>
                <a:sym typeface="Times New Roman Bold"/>
              </a:rPr>
              <a:t>Deep Learning </a:t>
            </a:r>
          </a:p>
        </p:txBody>
      </p:sp>
      <p:sp>
        <p:nvSpPr>
          <p:cNvPr id="32" name="TextBox 32"/>
          <p:cNvSpPr txBox="1"/>
          <p:nvPr/>
        </p:nvSpPr>
        <p:spPr>
          <a:xfrm>
            <a:off x="1345712" y="2032624"/>
            <a:ext cx="4373441" cy="2776058"/>
          </a:xfrm>
          <a:prstGeom prst="rect">
            <a:avLst/>
          </a:prstGeom>
        </p:spPr>
        <p:txBody>
          <a:bodyPr lIns="0" tIns="0" rIns="0" bIns="0" rtlCol="0" anchor="t">
            <a:spAutoFit/>
          </a:bodyPr>
          <a:lstStyle/>
          <a:p>
            <a:pPr algn="just">
              <a:lnSpc>
                <a:spcPts val="2211"/>
              </a:lnSpc>
            </a:pPr>
            <a:r>
              <a:rPr lang="en-US" sz="1638" spc="98">
                <a:solidFill>
                  <a:srgbClr val="000000"/>
                </a:solidFill>
                <a:latin typeface="Times New Roman"/>
                <a:ea typeface="Times New Roman"/>
                <a:cs typeface="Times New Roman"/>
                <a:sym typeface="Times New Roman"/>
              </a:rPr>
              <a:t>Python libraries simplify the process of building, training, and validating ML/DL models. With TensorFlow and PyTorch, for instance, one can define and train neural networks with just a few lines of code.These libraries offer various optimization algorithms and tools for monitoring the process and improving model performance.</a:t>
            </a:r>
          </a:p>
          <a:p>
            <a:pPr marL="0" lvl="0" indent="0" algn="l">
              <a:lnSpc>
                <a:spcPts val="1965"/>
              </a:lnSpc>
              <a:spcBef>
                <a:spcPct val="0"/>
              </a:spcBef>
            </a:pPr>
            <a:endParaRPr lang="en-US" sz="1638" spc="98">
              <a:solidFill>
                <a:srgbClr val="000000"/>
              </a:solidFill>
              <a:latin typeface="Times New Roman"/>
              <a:ea typeface="Times New Roman"/>
              <a:cs typeface="Times New Roman"/>
              <a:sym typeface="Times New Roman"/>
            </a:endParaRPr>
          </a:p>
        </p:txBody>
      </p:sp>
      <p:sp>
        <p:nvSpPr>
          <p:cNvPr id="33" name="TextBox 33"/>
          <p:cNvSpPr txBox="1"/>
          <p:nvPr/>
        </p:nvSpPr>
        <p:spPr>
          <a:xfrm>
            <a:off x="7015449" y="1708884"/>
            <a:ext cx="4392233" cy="3226049"/>
          </a:xfrm>
          <a:prstGeom prst="rect">
            <a:avLst/>
          </a:prstGeom>
        </p:spPr>
        <p:txBody>
          <a:bodyPr lIns="0" tIns="0" rIns="0" bIns="0" rtlCol="0" anchor="t">
            <a:spAutoFit/>
          </a:bodyPr>
          <a:lstStyle/>
          <a:p>
            <a:pPr algn="just">
              <a:lnSpc>
                <a:spcPts val="2160"/>
              </a:lnSpc>
            </a:pPr>
            <a:endParaRPr/>
          </a:p>
          <a:p>
            <a:pPr algn="just">
              <a:lnSpc>
                <a:spcPts val="2160"/>
              </a:lnSpc>
            </a:pPr>
            <a:r>
              <a:rPr lang="en-US" sz="1600" spc="96">
                <a:solidFill>
                  <a:srgbClr val="000000"/>
                </a:solidFill>
                <a:latin typeface="Times New Roman"/>
                <a:ea typeface="Times New Roman"/>
                <a:cs typeface="Times New Roman"/>
                <a:sym typeface="Times New Roman"/>
              </a:rPr>
              <a:t>Natural Language Processing (NLP) preprocessing involves several steps to prepare textual data for analysis and model building. Key steps include tokenization (splitting text into smaller units), lowercasing (ensuring uniformity), and removing punctuation. Stop words are removed to reduce noise, while stemming and lemmatization reduce words to their base forms for consistency.</a:t>
            </a:r>
          </a:p>
          <a:p>
            <a:pPr marL="0" lvl="0" indent="0" algn="l">
              <a:lnSpc>
                <a:spcPts val="2160"/>
              </a:lnSpc>
              <a:spcBef>
                <a:spcPct val="0"/>
              </a:spcBef>
            </a:pPr>
            <a:endParaRPr lang="en-US" sz="1600" spc="96">
              <a:solidFill>
                <a:srgbClr val="000000"/>
              </a:solidFill>
              <a:latin typeface="Times New Roman"/>
              <a:ea typeface="Times New Roman"/>
              <a:cs typeface="Times New Roman"/>
              <a:sym typeface="Times New Roman"/>
            </a:endParaRPr>
          </a:p>
        </p:txBody>
      </p:sp>
      <p:sp>
        <p:nvSpPr>
          <p:cNvPr id="34" name="TextBox 34"/>
          <p:cNvSpPr txBox="1"/>
          <p:nvPr/>
        </p:nvSpPr>
        <p:spPr>
          <a:xfrm>
            <a:off x="7015449" y="5982243"/>
            <a:ext cx="4392233" cy="2959434"/>
          </a:xfrm>
          <a:prstGeom prst="rect">
            <a:avLst/>
          </a:prstGeom>
        </p:spPr>
        <p:txBody>
          <a:bodyPr lIns="0" tIns="0" rIns="0" bIns="0" rtlCol="0" anchor="t">
            <a:spAutoFit/>
          </a:bodyPr>
          <a:lstStyle/>
          <a:p>
            <a:pPr algn="just">
              <a:lnSpc>
                <a:spcPts val="2160"/>
              </a:lnSpc>
            </a:pPr>
            <a:endParaRPr/>
          </a:p>
          <a:p>
            <a:pPr algn="just">
              <a:lnSpc>
                <a:spcPts val="2160"/>
              </a:lnSpc>
            </a:pPr>
            <a:r>
              <a:rPr lang="en-US" sz="1600" spc="96">
                <a:solidFill>
                  <a:srgbClr val="000000"/>
                </a:solidFill>
                <a:latin typeface="Times New Roman"/>
                <a:ea typeface="Times New Roman"/>
                <a:cs typeface="Times New Roman"/>
                <a:sym typeface="Times New Roman"/>
              </a:rPr>
              <a:t>Deep learning is a subset of machine learning focused on neural networks with many layers, known as deep neural networks. These models are designed to automatically learn and extract intricate patterns and features from large datasets through hierarchical layers of neurons, mimicking the human brain's structure and function.</a:t>
            </a:r>
          </a:p>
          <a:p>
            <a:pPr marL="0" lvl="0" indent="0" algn="l">
              <a:lnSpc>
                <a:spcPts val="2160"/>
              </a:lnSpc>
              <a:spcBef>
                <a:spcPct val="0"/>
              </a:spcBef>
            </a:pPr>
            <a:endParaRPr lang="en-US" sz="1600" spc="96">
              <a:solidFill>
                <a:srgbClr val="000000"/>
              </a:solidFill>
              <a:latin typeface="Times New Roman"/>
              <a:ea typeface="Times New Roman"/>
              <a:cs typeface="Times New Roman"/>
              <a:sym typeface="Times New Roman"/>
            </a:endParaRPr>
          </a:p>
        </p:txBody>
      </p:sp>
      <p:sp>
        <p:nvSpPr>
          <p:cNvPr id="35" name="TextBox 35"/>
          <p:cNvSpPr txBox="1"/>
          <p:nvPr/>
        </p:nvSpPr>
        <p:spPr>
          <a:xfrm>
            <a:off x="1345712" y="6247954"/>
            <a:ext cx="4358139" cy="2152233"/>
          </a:xfrm>
          <a:prstGeom prst="rect">
            <a:avLst/>
          </a:prstGeom>
        </p:spPr>
        <p:txBody>
          <a:bodyPr lIns="0" tIns="0" rIns="0" bIns="0" rtlCol="0" anchor="t">
            <a:spAutoFit/>
          </a:bodyPr>
          <a:lstStyle/>
          <a:p>
            <a:pPr marL="0" lvl="0" indent="0" algn="just">
              <a:lnSpc>
                <a:spcPts val="2152"/>
              </a:lnSpc>
              <a:spcBef>
                <a:spcPct val="0"/>
              </a:spcBef>
            </a:pPr>
            <a:r>
              <a:rPr lang="en-US" sz="1594" spc="95">
                <a:solidFill>
                  <a:srgbClr val="000000"/>
                </a:solidFill>
                <a:latin typeface="Times New Roman"/>
                <a:ea typeface="Times New Roman"/>
                <a:cs typeface="Times New Roman"/>
                <a:sym typeface="Times New Roman"/>
              </a:rPr>
              <a:t>Django is a high-level Python web framework designed for rapid development and maintainable websites. It follows the Model-Template-View (MTV) architecture, featuring a powerful ORM for database interactions, an automatic admin interface, and built-in security measures against common threats. </a:t>
            </a:r>
          </a:p>
        </p:txBody>
      </p:sp>
      <p:sp>
        <p:nvSpPr>
          <p:cNvPr id="36" name="Freeform 36"/>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7" name="Freeform 37"/>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9" name="Freeform 3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0" name="Freeform 4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1" name="Freeform 4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42" name="Freeform 4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0" y="5031495"/>
            <a:ext cx="18288000" cy="54348"/>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7149746" y="4789672"/>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3046576" y="4789672"/>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1276347" y="4835570"/>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5497187"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2288471"/>
            <a:ext cx="8822997" cy="1348676"/>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Times New Roman Bold"/>
                <a:ea typeface="Times New Roman Bold"/>
                <a:cs typeface="Times New Roman Bold"/>
                <a:sym typeface="Times New Roman Bold"/>
              </a:rPr>
              <a:t>Ideation process</a:t>
            </a:r>
          </a:p>
        </p:txBody>
      </p:sp>
      <p:sp>
        <p:nvSpPr>
          <p:cNvPr id="17" name="TextBox 17"/>
          <p:cNvSpPr txBox="1"/>
          <p:nvPr/>
        </p:nvSpPr>
        <p:spPr>
          <a:xfrm>
            <a:off x="2904512" y="5616041"/>
            <a:ext cx="896829" cy="679366"/>
          </a:xfrm>
          <a:prstGeom prst="rect">
            <a:avLst/>
          </a:prstGeom>
        </p:spPr>
        <p:txBody>
          <a:bodyPr lIns="0" tIns="0" rIns="0" bIns="0" rtlCol="0" anchor="t">
            <a:spAutoFit/>
          </a:bodyPr>
          <a:lstStyle/>
          <a:p>
            <a:pPr algn="l">
              <a:lnSpc>
                <a:spcPts val="5150"/>
              </a:lnSpc>
            </a:pPr>
            <a:r>
              <a:rPr lang="en-US" sz="5000">
                <a:solidFill>
                  <a:srgbClr val="000000"/>
                </a:solidFill>
                <a:latin typeface="DM Sans Bold"/>
                <a:ea typeface="DM Sans Bold"/>
                <a:cs typeface="DM Sans Bold"/>
                <a:sym typeface="DM Sans Bold"/>
              </a:rPr>
              <a:t>01</a:t>
            </a:r>
          </a:p>
        </p:txBody>
      </p:sp>
      <p:sp>
        <p:nvSpPr>
          <p:cNvPr id="18" name="TextBox 18"/>
          <p:cNvSpPr txBox="1"/>
          <p:nvPr/>
        </p:nvSpPr>
        <p:spPr>
          <a:xfrm>
            <a:off x="6907249" y="5534847"/>
            <a:ext cx="1063753" cy="679366"/>
          </a:xfrm>
          <a:prstGeom prst="rect">
            <a:avLst/>
          </a:prstGeom>
        </p:spPr>
        <p:txBody>
          <a:bodyPr lIns="0" tIns="0" rIns="0" bIns="0" rtlCol="0" anchor="t">
            <a:spAutoFit/>
          </a:bodyPr>
          <a:lstStyle/>
          <a:p>
            <a:pPr algn="l">
              <a:lnSpc>
                <a:spcPts val="5150"/>
              </a:lnSpc>
            </a:pPr>
            <a:r>
              <a:rPr lang="en-US" sz="5000">
                <a:solidFill>
                  <a:srgbClr val="000000"/>
                </a:solidFill>
                <a:latin typeface="DM Sans Bold"/>
                <a:ea typeface="DM Sans Bold"/>
                <a:cs typeface="DM Sans Bold"/>
                <a:sym typeface="DM Sans Bold"/>
              </a:rPr>
              <a:t>02</a:t>
            </a:r>
          </a:p>
        </p:txBody>
      </p:sp>
      <p:sp>
        <p:nvSpPr>
          <p:cNvPr id="19" name="TextBox 19"/>
          <p:cNvSpPr txBox="1"/>
          <p:nvPr/>
        </p:nvSpPr>
        <p:spPr>
          <a:xfrm>
            <a:off x="2029680" y="6489778"/>
            <a:ext cx="2646492" cy="1129579"/>
          </a:xfrm>
          <a:prstGeom prst="rect">
            <a:avLst/>
          </a:prstGeom>
        </p:spPr>
        <p:txBody>
          <a:bodyPr lIns="0" tIns="0" rIns="0" bIns="0" rtlCol="0" anchor="t">
            <a:spAutoFit/>
          </a:bodyPr>
          <a:lstStyle/>
          <a:p>
            <a:pPr algn="ctr">
              <a:lnSpc>
                <a:spcPts val="4079"/>
              </a:lnSpc>
            </a:pPr>
            <a:r>
              <a:rPr lang="en-US" sz="3999">
                <a:solidFill>
                  <a:srgbClr val="000000"/>
                </a:solidFill>
                <a:latin typeface="Times New Roman Bold"/>
                <a:ea typeface="Times New Roman Bold"/>
                <a:cs typeface="Times New Roman Bold"/>
                <a:sym typeface="Times New Roman Bold"/>
              </a:rPr>
              <a:t>Data Collection</a:t>
            </a:r>
          </a:p>
        </p:txBody>
      </p:sp>
      <p:sp>
        <p:nvSpPr>
          <p:cNvPr id="20" name="TextBox 20"/>
          <p:cNvSpPr txBox="1"/>
          <p:nvPr/>
        </p:nvSpPr>
        <p:spPr>
          <a:xfrm>
            <a:off x="11076910" y="5451430"/>
            <a:ext cx="1073998" cy="679366"/>
          </a:xfrm>
          <a:prstGeom prst="rect">
            <a:avLst/>
          </a:prstGeom>
        </p:spPr>
        <p:txBody>
          <a:bodyPr lIns="0" tIns="0" rIns="0" bIns="0" rtlCol="0" anchor="t">
            <a:spAutoFit/>
          </a:bodyPr>
          <a:lstStyle/>
          <a:p>
            <a:pPr algn="l">
              <a:lnSpc>
                <a:spcPts val="5150"/>
              </a:lnSpc>
            </a:pPr>
            <a:r>
              <a:rPr lang="en-US" sz="5000">
                <a:solidFill>
                  <a:srgbClr val="000000"/>
                </a:solidFill>
                <a:latin typeface="DM Sans Bold"/>
                <a:ea typeface="DM Sans Bold"/>
                <a:cs typeface="DM Sans Bold"/>
                <a:sym typeface="DM Sans Bold"/>
              </a:rPr>
              <a:t>03</a:t>
            </a:r>
          </a:p>
        </p:txBody>
      </p:sp>
      <p:sp>
        <p:nvSpPr>
          <p:cNvPr id="21" name="TextBox 21"/>
          <p:cNvSpPr txBox="1"/>
          <p:nvPr/>
        </p:nvSpPr>
        <p:spPr>
          <a:xfrm>
            <a:off x="5967886" y="6338037"/>
            <a:ext cx="3318070" cy="1051570"/>
          </a:xfrm>
          <a:prstGeom prst="rect">
            <a:avLst/>
          </a:prstGeom>
        </p:spPr>
        <p:txBody>
          <a:bodyPr wrap="square" lIns="0" tIns="0" rIns="0" bIns="0" rtlCol="0" anchor="t">
            <a:spAutoFit/>
          </a:bodyPr>
          <a:lstStyle/>
          <a:p>
            <a:pPr algn="ctr">
              <a:lnSpc>
                <a:spcPts val="4079"/>
              </a:lnSpc>
            </a:pPr>
            <a:r>
              <a:rPr lang="en-US" sz="3999" dirty="0">
                <a:solidFill>
                  <a:srgbClr val="000000"/>
                </a:solidFill>
                <a:latin typeface="Times New Roman Bold"/>
                <a:ea typeface="Times New Roman Bold"/>
                <a:cs typeface="Times New Roman Bold"/>
                <a:sym typeface="Times New Roman Bold"/>
              </a:rPr>
              <a:t>Preprocessing</a:t>
            </a:r>
          </a:p>
          <a:p>
            <a:pPr algn="ctr">
              <a:lnSpc>
                <a:spcPts val="4079"/>
              </a:lnSpc>
            </a:pPr>
            <a:r>
              <a:rPr lang="en-US" sz="3999" dirty="0">
                <a:solidFill>
                  <a:srgbClr val="000000"/>
                </a:solidFill>
                <a:latin typeface="Times New Roman Bold"/>
                <a:ea typeface="Times New Roman Bold"/>
                <a:cs typeface="Times New Roman Bold"/>
                <a:sym typeface="Times New Roman Bold"/>
              </a:rPr>
              <a:t>the data </a:t>
            </a:r>
          </a:p>
        </p:txBody>
      </p:sp>
      <p:sp>
        <p:nvSpPr>
          <p:cNvPr id="22" name="TextBox 22"/>
          <p:cNvSpPr txBox="1"/>
          <p:nvPr/>
        </p:nvSpPr>
        <p:spPr>
          <a:xfrm>
            <a:off x="15366789" y="5534847"/>
            <a:ext cx="894339" cy="679366"/>
          </a:xfrm>
          <a:prstGeom prst="rect">
            <a:avLst/>
          </a:prstGeom>
        </p:spPr>
        <p:txBody>
          <a:bodyPr lIns="0" tIns="0" rIns="0" bIns="0" rtlCol="0" anchor="t">
            <a:spAutoFit/>
          </a:bodyPr>
          <a:lstStyle/>
          <a:p>
            <a:pPr algn="l">
              <a:lnSpc>
                <a:spcPts val="5150"/>
              </a:lnSpc>
            </a:pPr>
            <a:r>
              <a:rPr lang="en-US" sz="5000">
                <a:solidFill>
                  <a:srgbClr val="000000"/>
                </a:solidFill>
                <a:latin typeface="DM Sans Bold"/>
                <a:ea typeface="DM Sans Bold"/>
                <a:cs typeface="DM Sans Bold"/>
                <a:sym typeface="DM Sans Bold"/>
              </a:rPr>
              <a:t>04</a:t>
            </a:r>
          </a:p>
        </p:txBody>
      </p:sp>
      <p:sp>
        <p:nvSpPr>
          <p:cNvPr id="23" name="TextBox 23"/>
          <p:cNvSpPr txBox="1"/>
          <p:nvPr/>
        </p:nvSpPr>
        <p:spPr>
          <a:xfrm>
            <a:off x="9883929" y="6251420"/>
            <a:ext cx="3788952" cy="1615818"/>
          </a:xfrm>
          <a:prstGeom prst="rect">
            <a:avLst/>
          </a:prstGeom>
        </p:spPr>
        <p:txBody>
          <a:bodyPr lIns="0" tIns="0" rIns="0" bIns="0" rtlCol="0" anchor="t">
            <a:spAutoFit/>
          </a:bodyPr>
          <a:lstStyle/>
          <a:p>
            <a:pPr algn="ctr">
              <a:lnSpc>
                <a:spcPts val="3999"/>
              </a:lnSpc>
            </a:pPr>
            <a:r>
              <a:rPr lang="en-US" sz="3999">
                <a:solidFill>
                  <a:srgbClr val="000000"/>
                </a:solidFill>
                <a:latin typeface="Times New Roman Bold"/>
                <a:ea typeface="Times New Roman Bold"/>
                <a:cs typeface="Times New Roman Bold"/>
                <a:sym typeface="Times New Roman Bold"/>
              </a:rPr>
              <a:t>Dictionary Based </a:t>
            </a:r>
          </a:p>
          <a:p>
            <a:pPr algn="ctr">
              <a:lnSpc>
                <a:spcPts val="3999"/>
              </a:lnSpc>
            </a:pPr>
            <a:r>
              <a:rPr lang="en-US" sz="3999">
                <a:solidFill>
                  <a:srgbClr val="000000"/>
                </a:solidFill>
                <a:latin typeface="Times New Roman Bold"/>
                <a:ea typeface="Times New Roman Bold"/>
                <a:cs typeface="Times New Roman Bold"/>
                <a:sym typeface="Times New Roman Bold"/>
              </a:rPr>
              <a:t>Machine </a:t>
            </a:r>
          </a:p>
          <a:p>
            <a:pPr algn="ctr">
              <a:lnSpc>
                <a:spcPts val="3999"/>
              </a:lnSpc>
            </a:pPr>
            <a:r>
              <a:rPr lang="en-US" sz="3999">
                <a:solidFill>
                  <a:srgbClr val="000000"/>
                </a:solidFill>
                <a:latin typeface="Times New Roman Bold"/>
                <a:ea typeface="Times New Roman Bold"/>
                <a:cs typeface="Times New Roman Bold"/>
                <a:sym typeface="Times New Roman Bold"/>
              </a:rPr>
              <a:t>Translation  </a:t>
            </a:r>
          </a:p>
        </p:txBody>
      </p:sp>
      <p:sp>
        <p:nvSpPr>
          <p:cNvPr id="24" name="Freeform 2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6" name="Freeform 2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7" name="Freeform 2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8" name="Freeform 2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9" name="Freeform 2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0" name="Freeform 3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1" name="Freeform 3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32" name="TextBox 32"/>
          <p:cNvSpPr txBox="1"/>
          <p:nvPr/>
        </p:nvSpPr>
        <p:spPr>
          <a:xfrm>
            <a:off x="14270854" y="6338037"/>
            <a:ext cx="2942479" cy="615271"/>
          </a:xfrm>
          <a:prstGeom prst="rect">
            <a:avLst/>
          </a:prstGeom>
        </p:spPr>
        <p:txBody>
          <a:bodyPr lIns="0" tIns="0" rIns="0" bIns="0" rtlCol="0" anchor="t">
            <a:spAutoFit/>
          </a:bodyPr>
          <a:lstStyle/>
          <a:p>
            <a:pPr algn="ctr">
              <a:lnSpc>
                <a:spcPts val="4079"/>
              </a:lnSpc>
            </a:pPr>
            <a:r>
              <a:rPr lang="en-US" sz="3999">
                <a:solidFill>
                  <a:srgbClr val="000000"/>
                </a:solidFill>
                <a:latin typeface="Times New Roman Bold"/>
                <a:ea typeface="Times New Roman Bold"/>
                <a:cs typeface="Times New Roman Bold"/>
                <a:sym typeface="Times New Roman Bol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1068</Words>
  <Application>Microsoft Office PowerPoint</Application>
  <PresentationFormat>Custom</PresentationFormat>
  <Paragraphs>121</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DM Sans Bold</vt:lpstr>
      <vt:lpstr>Times New Roman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usha nayak</cp:lastModifiedBy>
  <cp:revision>14</cp:revision>
  <dcterms:created xsi:type="dcterms:W3CDTF">2006-08-16T00:00:00Z</dcterms:created>
  <dcterms:modified xsi:type="dcterms:W3CDTF">2025-04-12T06:09:43Z</dcterms:modified>
  <dc:identifier>DAGI7RMhtPE</dc:identifier>
</cp:coreProperties>
</file>